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Poppins Bold" charset="1" panose="00000800000000000000"/>
      <p:regular r:id="rId30"/>
    </p:embeddedFont>
    <p:embeddedFont>
      <p:font typeface="Poppins" charset="1" panose="00000500000000000000"/>
      <p:regular r:id="rId31"/>
    </p:embeddedFont>
    <p:embeddedFont>
      <p:font typeface="Poppins Semi-Bold" charset="1" panose="00000700000000000000"/>
      <p:regular r:id="rId32"/>
    </p:embeddedFont>
    <p:embeddedFont>
      <p:font typeface="Poppins Light" charset="1" panose="000004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 Id="rId4" Target="../media/image2.png" Type="http://schemas.openxmlformats.org/officeDocument/2006/relationships/image"/><Relationship Id="rId5" Target="https://colab.research.google.com/drive/1q7y74y0MU2xXTcPCdjxnBqk3DST11fLl?usp=sharing"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jpeg" Type="http://schemas.openxmlformats.org/officeDocument/2006/relationships/image"/><Relationship Id="rId4" Target="../media/image2.png" Type="http://schemas.openxmlformats.org/officeDocument/2006/relationships/image"/><Relationship Id="rId5" Target="../media/image48.jpeg" Type="http://schemas.openxmlformats.org/officeDocument/2006/relationships/image"/><Relationship Id="rId6" Target="https://lookerstudio.google.com/reporting/c8440d76-f658-4be4-aeb4-7e0fb8c1e7a6"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jpeg" Type="http://schemas.openxmlformats.org/officeDocument/2006/relationships/image"/><Relationship Id="rId4" Target="../media/image2.png" Type="http://schemas.openxmlformats.org/officeDocument/2006/relationships/image"/><Relationship Id="rId5" Target="../media/image49.jpeg" Type="http://schemas.openxmlformats.org/officeDocument/2006/relationships/image"/><Relationship Id="rId6" Target="../media/image50.jpeg" Type="http://schemas.openxmlformats.org/officeDocument/2006/relationships/image"/><Relationship Id="rId7" Target="https://lookerstudio.google.com/reporting/c8440d76-f658-4be4-aeb4-7e0fb8c1e7a6"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jpeg" Type="http://schemas.openxmlformats.org/officeDocument/2006/relationships/image"/><Relationship Id="rId4" Target="../media/image2.png" Type="http://schemas.openxmlformats.org/officeDocument/2006/relationships/image"/><Relationship Id="rId5" Target="../media/image49.jpeg" Type="http://schemas.openxmlformats.org/officeDocument/2006/relationships/image"/><Relationship Id="rId6" Target="../media/image51.jpeg" Type="http://schemas.openxmlformats.org/officeDocument/2006/relationships/image"/><Relationship Id="rId7" Target="https://lookerstudio.google.com/reporting/c8440d76-f658-4be4-aeb4-7e0fb8c1e7a6"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jpeg" Type="http://schemas.openxmlformats.org/officeDocument/2006/relationships/image"/><Relationship Id="rId4" Target="../media/image5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47.jpeg" Type="http://schemas.openxmlformats.org/officeDocument/2006/relationships/image"/><Relationship Id="rId4" Target="../media/image5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49.jpe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linkedin.com/in/debby-rofiko-malik/" TargetMode="External" Type="http://schemas.openxmlformats.org/officeDocument/2006/relationships/hyperlink"/><Relationship Id="rId11" Target="../media/image2.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7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https://github.com/debbyrofikomalik/Kimia-Farma-Big-Data-Analytics-Project" TargetMode="External" Type="http://schemas.openxmlformats.org/officeDocument/2006/relationships/hyperlink"/><Relationship Id="rId12" Target="https://youtu.be/QFGf1KlOcQo" TargetMode="External" Type="http://schemas.openxmlformats.org/officeDocument/2006/relationships/hyperlink"/><Relationship Id="rId13" Target="../media/image73.png" Type="http://schemas.openxmlformats.org/officeDocument/2006/relationships/image"/><Relationship Id="rId14" Target="../media/image74.svg" Type="http://schemas.openxmlformats.org/officeDocument/2006/relationships/image"/><Relationship Id="rId15" Target="../media/image75.png" Type="http://schemas.openxmlformats.org/officeDocument/2006/relationships/image"/><Relationship Id="rId16" Target="../media/image76.svg" Type="http://schemas.openxmlformats.org/officeDocument/2006/relationships/image"/><Relationship Id="rId17" Target="https://lookerstudio.google.com/reporting/c8440d76-f658-4be4-aeb4-7e0fb8c1e7a6"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https://drive.google.com/file/d/1edB2NwiJIWsaSwN3cAZyM3xvO9xnJqpi/view?usp=drive_link" TargetMode="External" Type="http://schemas.openxmlformats.org/officeDocument/2006/relationships/hyperlink"/><Relationship Id="rId7" Target="https://drive.google.com/file/d/1edB2NwiJIWsaSwN3cAZyM3xvO9xnJqpi/view?usp=drive_link" TargetMode="External" Type="http://schemas.openxmlformats.org/officeDocument/2006/relationships/hyperlink"/><Relationship Id="rId8" Target="https://drive.google.com/file/d/1edB2NwiJIWsaSwN3cAZyM3xvO9xnJqpi/view?usp=drive_link" TargetMode="External" Type="http://schemas.openxmlformats.org/officeDocument/2006/relationships/hyperlink"/><Relationship Id="rId9" Target="https://drive.google.com/file/d/1edB2NwiJIWsaSwN3cAZyM3xvO9xnJqpi/view?usp=drive_link"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https://github.com/debbyrofikomalik/Kimia-Farma-Big-Data-Analytics-Project" TargetMode="External" Type="http://schemas.openxmlformats.org/officeDocument/2006/relationships/hyperlink"/><Relationship Id="rId14" Target="https://youtu.be/QFGf1KlOcQo" TargetMode="External" Type="http://schemas.openxmlformats.org/officeDocument/2006/relationships/hyperlink"/><Relationship Id="rId15" Target="../media/image27.png" Type="http://schemas.openxmlformats.org/officeDocument/2006/relationships/image"/><Relationship Id="rId16" Target="../media/image28.svg" Type="http://schemas.openxmlformats.org/officeDocument/2006/relationships/image"/><Relationship Id="rId17" Target="https://www.canva.com/design/DAG6ClzKWbE/2mGxxHNj7Gg99xY8RodrZg/view?utm_content=DAG6ClzKWbE&amp;utm_campaign=designshare&amp;utm_medium=link2&amp;utm_source=uniquelinks&amp;utlId=haf3a983982" TargetMode="External" Type="http://schemas.openxmlformats.org/officeDocument/2006/relationships/hyperlink"/><Relationship Id="rId2" Target="../media/image15.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2" Target="../media/image15.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2.png" Type="http://schemas.openxmlformats.org/officeDocument/2006/relationships/image"/><Relationship Id="rId6" Target="https://github.com/debbyrofikomalik/Kimia-Farma-Big-Data-Analytics-Project/tree/main/SQL"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0.png" Type="http://schemas.openxmlformats.org/officeDocument/2006/relationships/image"/><Relationship Id="rId5" Target="https://github.com/debbyrofikomalik/Kimia-Farma-Big-Data-Analytics-Project/tree/main/SQL"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123"/>
            <a:ext cx="18288000" cy="10932343"/>
          </a:xfrm>
          <a:custGeom>
            <a:avLst/>
            <a:gdLst/>
            <a:ahLst/>
            <a:cxnLst/>
            <a:rect r="r" b="b" t="t" l="l"/>
            <a:pathLst>
              <a:path h="10932343" w="18288000">
                <a:moveTo>
                  <a:pt x="0" y="0"/>
                </a:moveTo>
                <a:lnTo>
                  <a:pt x="18288000" y="0"/>
                </a:lnTo>
                <a:lnTo>
                  <a:pt x="18288000" y="10932344"/>
                </a:lnTo>
                <a:lnTo>
                  <a:pt x="0" y="10932344"/>
                </a:lnTo>
                <a:lnTo>
                  <a:pt x="0" y="0"/>
                </a:lnTo>
                <a:close/>
              </a:path>
            </a:pathLst>
          </a:custGeom>
          <a:blipFill>
            <a:blip r:embed="rId2"/>
            <a:stretch>
              <a:fillRect l="-2935" t="0" r="-2236" b="-17437"/>
            </a:stretch>
          </a:blipFill>
        </p:spPr>
      </p:sp>
      <p:grpSp>
        <p:nvGrpSpPr>
          <p:cNvPr name="Group 3" id="3"/>
          <p:cNvGrpSpPr/>
          <p:nvPr/>
        </p:nvGrpSpPr>
        <p:grpSpPr>
          <a:xfrm rot="0">
            <a:off x="0" y="-735621"/>
            <a:ext cx="20862675" cy="11758243"/>
            <a:chOff x="0" y="0"/>
            <a:chExt cx="5494696" cy="3096821"/>
          </a:xfrm>
        </p:grpSpPr>
        <p:sp>
          <p:nvSpPr>
            <p:cNvPr name="Freeform 4" id="4"/>
            <p:cNvSpPr/>
            <p:nvPr/>
          </p:nvSpPr>
          <p:spPr>
            <a:xfrm flipH="false" flipV="false" rot="0">
              <a:off x="0" y="0"/>
              <a:ext cx="5494696" cy="3096821"/>
            </a:xfrm>
            <a:custGeom>
              <a:avLst/>
              <a:gdLst/>
              <a:ahLst/>
              <a:cxnLst/>
              <a:rect r="r" b="b" t="t" l="l"/>
              <a:pathLst>
                <a:path h="3096821" w="5494696">
                  <a:moveTo>
                    <a:pt x="0" y="0"/>
                  </a:moveTo>
                  <a:lnTo>
                    <a:pt x="5494696" y="0"/>
                  </a:lnTo>
                  <a:lnTo>
                    <a:pt x="5494696" y="3096821"/>
                  </a:lnTo>
                  <a:lnTo>
                    <a:pt x="0" y="3096821"/>
                  </a:lnTo>
                  <a:close/>
                </a:path>
              </a:pathLst>
            </a:custGeom>
            <a:gradFill rotWithShape="true">
              <a:gsLst>
                <a:gs pos="0">
                  <a:srgbClr val="6F2884">
                    <a:alpha val="100000"/>
                  </a:srgbClr>
                </a:gs>
                <a:gs pos="50000">
                  <a:srgbClr val="6F2884">
                    <a:alpha val="60000"/>
                  </a:srgbClr>
                </a:gs>
                <a:gs pos="100000">
                  <a:srgbClr val="F9E4FF">
                    <a:alpha val="9000"/>
                  </a:srgbClr>
                </a:gs>
              </a:gsLst>
              <a:lin ang="0"/>
            </a:gradFill>
          </p:spPr>
        </p:sp>
        <p:sp>
          <p:nvSpPr>
            <p:cNvPr name="TextBox 5" id="5"/>
            <p:cNvSpPr txBox="true"/>
            <p:nvPr/>
          </p:nvSpPr>
          <p:spPr>
            <a:xfrm>
              <a:off x="0" y="-57150"/>
              <a:ext cx="5494696" cy="315397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1179968"/>
            <a:ext cx="2609021" cy="1010797"/>
          </a:xfrm>
          <a:custGeom>
            <a:avLst/>
            <a:gdLst/>
            <a:ahLst/>
            <a:cxnLst/>
            <a:rect r="r" b="b" t="t" l="l"/>
            <a:pathLst>
              <a:path h="1010797" w="2609021">
                <a:moveTo>
                  <a:pt x="0" y="0"/>
                </a:moveTo>
                <a:lnTo>
                  <a:pt x="2609021" y="0"/>
                </a:lnTo>
                <a:lnTo>
                  <a:pt x="2609021" y="1010797"/>
                </a:lnTo>
                <a:lnTo>
                  <a:pt x="0" y="1010797"/>
                </a:lnTo>
                <a:lnTo>
                  <a:pt x="0" y="0"/>
                </a:lnTo>
                <a:close/>
              </a:path>
            </a:pathLst>
          </a:custGeom>
          <a:blipFill>
            <a:blip r:embed="rId3"/>
            <a:stretch>
              <a:fillRect l="0" t="0" r="0" b="0"/>
            </a:stretch>
          </a:blipFill>
        </p:spPr>
      </p:sp>
      <p:sp>
        <p:nvSpPr>
          <p:cNvPr name="Freeform 7" id="7"/>
          <p:cNvSpPr/>
          <p:nvPr/>
        </p:nvSpPr>
        <p:spPr>
          <a:xfrm flipH="false" flipV="false" rot="0">
            <a:off x="4547067" y="1179968"/>
            <a:ext cx="2475739" cy="891266"/>
          </a:xfrm>
          <a:custGeom>
            <a:avLst/>
            <a:gdLst/>
            <a:ahLst/>
            <a:cxnLst/>
            <a:rect r="r" b="b" t="t" l="l"/>
            <a:pathLst>
              <a:path h="891266" w="2475739">
                <a:moveTo>
                  <a:pt x="0" y="0"/>
                </a:moveTo>
                <a:lnTo>
                  <a:pt x="2475739" y="0"/>
                </a:lnTo>
                <a:lnTo>
                  <a:pt x="2475739" y="891266"/>
                </a:lnTo>
                <a:lnTo>
                  <a:pt x="0" y="891266"/>
                </a:lnTo>
                <a:lnTo>
                  <a:pt x="0" y="0"/>
                </a:lnTo>
                <a:close/>
              </a:path>
            </a:pathLst>
          </a:custGeom>
          <a:blipFill>
            <a:blip r:embed="rId4"/>
            <a:stretch>
              <a:fillRect l="0" t="0" r="0" b="0"/>
            </a:stretch>
          </a:blipFill>
        </p:spPr>
      </p:sp>
      <p:sp>
        <p:nvSpPr>
          <p:cNvPr name="Freeform 8" id="8"/>
          <p:cNvSpPr/>
          <p:nvPr/>
        </p:nvSpPr>
        <p:spPr>
          <a:xfrm flipH="false" flipV="false" rot="0">
            <a:off x="3848834" y="1441025"/>
            <a:ext cx="488682" cy="488682"/>
          </a:xfrm>
          <a:custGeom>
            <a:avLst/>
            <a:gdLst/>
            <a:ahLst/>
            <a:cxnLst/>
            <a:rect r="r" b="b" t="t" l="l"/>
            <a:pathLst>
              <a:path h="488682" w="488682">
                <a:moveTo>
                  <a:pt x="0" y="0"/>
                </a:moveTo>
                <a:lnTo>
                  <a:pt x="488683" y="0"/>
                </a:lnTo>
                <a:lnTo>
                  <a:pt x="488683" y="488683"/>
                </a:lnTo>
                <a:lnTo>
                  <a:pt x="0" y="4886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3472857"/>
            <a:ext cx="13854218" cy="1898649"/>
          </a:xfrm>
          <a:prstGeom prst="rect">
            <a:avLst/>
          </a:prstGeom>
        </p:spPr>
        <p:txBody>
          <a:bodyPr anchor="t" rtlCol="false" tIns="0" lIns="0" bIns="0" rIns="0">
            <a:spAutoFit/>
          </a:bodyPr>
          <a:lstStyle/>
          <a:p>
            <a:pPr algn="l">
              <a:lnSpc>
                <a:spcPts val="6799"/>
              </a:lnSpc>
            </a:pPr>
            <a:r>
              <a:rPr lang="en-US" sz="8499" spc="-509" b="true">
                <a:solidFill>
                  <a:srgbClr val="FFFFFF"/>
                </a:solidFill>
                <a:latin typeface="Poppins Bold"/>
                <a:ea typeface="Poppins Bold"/>
                <a:cs typeface="Poppins Bold"/>
                <a:sym typeface="Poppins Bold"/>
              </a:rPr>
              <a:t>Kimia Farma Business Performance 2020 - 2023</a:t>
            </a:r>
          </a:p>
        </p:txBody>
      </p:sp>
      <p:sp>
        <p:nvSpPr>
          <p:cNvPr name="TextBox 10" id="10"/>
          <p:cNvSpPr txBox="true"/>
          <p:nvPr/>
        </p:nvSpPr>
        <p:spPr>
          <a:xfrm rot="0">
            <a:off x="1057275" y="6169766"/>
            <a:ext cx="13854218" cy="434901"/>
          </a:xfrm>
          <a:prstGeom prst="rect">
            <a:avLst/>
          </a:prstGeom>
        </p:spPr>
        <p:txBody>
          <a:bodyPr anchor="t" rtlCol="false" tIns="0" lIns="0" bIns="0" rIns="0">
            <a:spAutoFit/>
          </a:bodyPr>
          <a:lstStyle/>
          <a:p>
            <a:pPr algn="l">
              <a:lnSpc>
                <a:spcPts val="2800"/>
              </a:lnSpc>
            </a:pPr>
            <a:r>
              <a:rPr lang="en-US" sz="3500" spc="-210" b="true">
                <a:solidFill>
                  <a:srgbClr val="FFFFFF"/>
                </a:solidFill>
                <a:latin typeface="Poppins Bold"/>
                <a:ea typeface="Poppins Bold"/>
                <a:cs typeface="Poppins Bold"/>
                <a:sym typeface="Poppins Bold"/>
              </a:rPr>
              <a:t>Kimia Farma - Big Data Analytics</a:t>
            </a:r>
          </a:p>
        </p:txBody>
      </p:sp>
      <p:sp>
        <p:nvSpPr>
          <p:cNvPr name="TextBox 11" id="11"/>
          <p:cNvSpPr txBox="true"/>
          <p:nvPr/>
        </p:nvSpPr>
        <p:spPr>
          <a:xfrm rot="0">
            <a:off x="1057275" y="6690392"/>
            <a:ext cx="13854218" cy="371401"/>
          </a:xfrm>
          <a:prstGeom prst="rect">
            <a:avLst/>
          </a:prstGeom>
        </p:spPr>
        <p:txBody>
          <a:bodyPr anchor="t" rtlCol="false" tIns="0" lIns="0" bIns="0" rIns="0">
            <a:spAutoFit/>
          </a:bodyPr>
          <a:lstStyle/>
          <a:p>
            <a:pPr algn="l">
              <a:lnSpc>
                <a:spcPts val="2400"/>
              </a:lnSpc>
            </a:pPr>
            <a:r>
              <a:rPr lang="en-US" sz="3000" spc="-179">
                <a:solidFill>
                  <a:srgbClr val="FFFFFF"/>
                </a:solidFill>
                <a:latin typeface="Poppins"/>
                <a:ea typeface="Poppins"/>
                <a:cs typeface="Poppins"/>
                <a:sym typeface="Poppins"/>
              </a:rPr>
              <a:t>Presented By: Debby Rofiko Malik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123"/>
            <a:ext cx="18288000" cy="10932343"/>
          </a:xfrm>
          <a:custGeom>
            <a:avLst/>
            <a:gdLst/>
            <a:ahLst/>
            <a:cxnLst/>
            <a:rect r="r" b="b" t="t" l="l"/>
            <a:pathLst>
              <a:path h="10932343" w="18288000">
                <a:moveTo>
                  <a:pt x="0" y="0"/>
                </a:moveTo>
                <a:lnTo>
                  <a:pt x="18288000" y="0"/>
                </a:lnTo>
                <a:lnTo>
                  <a:pt x="18288000" y="10932344"/>
                </a:lnTo>
                <a:lnTo>
                  <a:pt x="0" y="10932344"/>
                </a:lnTo>
                <a:lnTo>
                  <a:pt x="0" y="0"/>
                </a:lnTo>
                <a:close/>
              </a:path>
            </a:pathLst>
          </a:custGeom>
          <a:blipFill>
            <a:blip r:embed="rId2"/>
            <a:stretch>
              <a:fillRect l="-2935" t="0" r="-2236" b="-17437"/>
            </a:stretch>
          </a:blipFill>
        </p:spPr>
      </p:sp>
      <p:grpSp>
        <p:nvGrpSpPr>
          <p:cNvPr name="Group 3" id="3"/>
          <p:cNvGrpSpPr/>
          <p:nvPr/>
        </p:nvGrpSpPr>
        <p:grpSpPr>
          <a:xfrm rot="0">
            <a:off x="-362690" y="0"/>
            <a:ext cx="38268962" cy="10464221"/>
            <a:chOff x="0" y="0"/>
            <a:chExt cx="10079068" cy="2756009"/>
          </a:xfrm>
        </p:grpSpPr>
        <p:sp>
          <p:nvSpPr>
            <p:cNvPr name="Freeform 4" id="4"/>
            <p:cNvSpPr/>
            <p:nvPr/>
          </p:nvSpPr>
          <p:spPr>
            <a:xfrm flipH="false" flipV="false" rot="0">
              <a:off x="0" y="0"/>
              <a:ext cx="10079069" cy="2756009"/>
            </a:xfrm>
            <a:custGeom>
              <a:avLst/>
              <a:gdLst/>
              <a:ahLst/>
              <a:cxnLst/>
              <a:rect r="r" b="b" t="t" l="l"/>
              <a:pathLst>
                <a:path h="2756009" w="10079069">
                  <a:moveTo>
                    <a:pt x="0" y="0"/>
                  </a:moveTo>
                  <a:lnTo>
                    <a:pt x="10079069" y="0"/>
                  </a:lnTo>
                  <a:lnTo>
                    <a:pt x="10079069" y="2756009"/>
                  </a:lnTo>
                  <a:lnTo>
                    <a:pt x="0" y="2756009"/>
                  </a:lnTo>
                  <a:close/>
                </a:path>
              </a:pathLst>
            </a:custGeom>
            <a:gradFill rotWithShape="true">
              <a:gsLst>
                <a:gs pos="0">
                  <a:srgbClr val="6F2884">
                    <a:alpha val="50500"/>
                  </a:srgbClr>
                </a:gs>
                <a:gs pos="50000">
                  <a:srgbClr val="6F2884">
                    <a:alpha val="60000"/>
                  </a:srgbClr>
                </a:gs>
                <a:gs pos="100000">
                  <a:srgbClr val="F9E4FF">
                    <a:alpha val="9000"/>
                  </a:srgbClr>
                </a:gs>
              </a:gsLst>
              <a:lin ang="0"/>
            </a:gradFill>
          </p:spPr>
        </p:sp>
        <p:sp>
          <p:nvSpPr>
            <p:cNvPr name="TextBox 5" id="5"/>
            <p:cNvSpPr txBox="true"/>
            <p:nvPr/>
          </p:nvSpPr>
          <p:spPr>
            <a:xfrm>
              <a:off x="0" y="-57150"/>
              <a:ext cx="10079068" cy="281315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763618" y="2856240"/>
            <a:ext cx="7271661" cy="4574520"/>
            <a:chOff x="0" y="0"/>
            <a:chExt cx="9695548" cy="6099359"/>
          </a:xfrm>
        </p:grpSpPr>
        <p:grpSp>
          <p:nvGrpSpPr>
            <p:cNvPr name="Group 7" id="7"/>
            <p:cNvGrpSpPr/>
            <p:nvPr/>
          </p:nvGrpSpPr>
          <p:grpSpPr>
            <a:xfrm rot="0">
              <a:off x="0" y="0"/>
              <a:ext cx="9695548" cy="6099359"/>
              <a:chOff x="0" y="0"/>
              <a:chExt cx="2043877" cy="1285780"/>
            </a:xfrm>
          </p:grpSpPr>
          <p:sp>
            <p:nvSpPr>
              <p:cNvPr name="Freeform 8" id="8"/>
              <p:cNvSpPr/>
              <p:nvPr/>
            </p:nvSpPr>
            <p:spPr>
              <a:xfrm flipH="false" flipV="false" rot="0">
                <a:off x="0" y="0"/>
                <a:ext cx="2043877" cy="1285780"/>
              </a:xfrm>
              <a:custGeom>
                <a:avLst/>
                <a:gdLst/>
                <a:ahLst/>
                <a:cxnLst/>
                <a:rect r="r" b="b" t="t" l="l"/>
                <a:pathLst>
                  <a:path h="1285780" w="2043877">
                    <a:moveTo>
                      <a:pt x="74527" y="0"/>
                    </a:moveTo>
                    <a:lnTo>
                      <a:pt x="1969350" y="0"/>
                    </a:lnTo>
                    <a:cubicBezTo>
                      <a:pt x="1989116" y="0"/>
                      <a:pt x="2008072" y="7852"/>
                      <a:pt x="2022049" y="21828"/>
                    </a:cubicBezTo>
                    <a:cubicBezTo>
                      <a:pt x="2036025" y="35805"/>
                      <a:pt x="2043877" y="54761"/>
                      <a:pt x="2043877" y="74527"/>
                    </a:cubicBezTo>
                    <a:lnTo>
                      <a:pt x="2043877" y="1211253"/>
                    </a:lnTo>
                    <a:cubicBezTo>
                      <a:pt x="2043877" y="1231019"/>
                      <a:pt x="2036025" y="1249975"/>
                      <a:pt x="2022049" y="1263952"/>
                    </a:cubicBezTo>
                    <a:cubicBezTo>
                      <a:pt x="2008072" y="1277928"/>
                      <a:pt x="1989116" y="1285780"/>
                      <a:pt x="1969350" y="1285780"/>
                    </a:cubicBezTo>
                    <a:lnTo>
                      <a:pt x="74527" y="1285780"/>
                    </a:lnTo>
                    <a:cubicBezTo>
                      <a:pt x="54761" y="1285780"/>
                      <a:pt x="35805" y="1277928"/>
                      <a:pt x="21828" y="1263952"/>
                    </a:cubicBezTo>
                    <a:cubicBezTo>
                      <a:pt x="7852" y="1249975"/>
                      <a:pt x="0" y="1231019"/>
                      <a:pt x="0" y="1211253"/>
                    </a:cubicBezTo>
                    <a:lnTo>
                      <a:pt x="0" y="74527"/>
                    </a:lnTo>
                    <a:cubicBezTo>
                      <a:pt x="0" y="54761"/>
                      <a:pt x="7852" y="35805"/>
                      <a:pt x="21828" y="21828"/>
                    </a:cubicBezTo>
                    <a:cubicBezTo>
                      <a:pt x="35805" y="7852"/>
                      <a:pt x="54761" y="0"/>
                      <a:pt x="74527" y="0"/>
                    </a:cubicBezTo>
                    <a:close/>
                  </a:path>
                </a:pathLst>
              </a:custGeom>
              <a:solidFill>
                <a:srgbClr val="FFFFFF"/>
              </a:solidFill>
              <a:ln w="19050" cap="rnd">
                <a:solidFill>
                  <a:srgbClr val="F9F9F9"/>
                </a:solidFill>
                <a:prstDash val="solid"/>
                <a:round/>
              </a:ln>
            </p:spPr>
          </p:sp>
          <p:sp>
            <p:nvSpPr>
              <p:cNvPr name="TextBox 9" id="9"/>
              <p:cNvSpPr txBox="true"/>
              <p:nvPr/>
            </p:nvSpPr>
            <p:spPr>
              <a:xfrm>
                <a:off x="0" y="-38100"/>
                <a:ext cx="2043877" cy="132388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67399" y="759088"/>
              <a:ext cx="8960750" cy="4581183"/>
            </a:xfrm>
            <a:custGeom>
              <a:avLst/>
              <a:gdLst/>
              <a:ahLst/>
              <a:cxnLst/>
              <a:rect r="r" b="b" t="t" l="l"/>
              <a:pathLst>
                <a:path h="4581183" w="8960750">
                  <a:moveTo>
                    <a:pt x="0" y="0"/>
                  </a:moveTo>
                  <a:lnTo>
                    <a:pt x="8960750" y="0"/>
                  </a:lnTo>
                  <a:lnTo>
                    <a:pt x="8960750" y="4581183"/>
                  </a:lnTo>
                  <a:lnTo>
                    <a:pt x="0" y="4581183"/>
                  </a:lnTo>
                  <a:lnTo>
                    <a:pt x="0" y="0"/>
                  </a:lnTo>
                  <a:close/>
                </a:path>
              </a:pathLst>
            </a:custGeom>
            <a:blipFill>
              <a:blip r:embed="rId3"/>
              <a:stretch>
                <a:fillRect l="0" t="0" r="0" b="0"/>
              </a:stretch>
            </a:blipFill>
          </p:spPr>
        </p:sp>
      </p:grpSp>
      <p:grpSp>
        <p:nvGrpSpPr>
          <p:cNvPr name="Group 11" id="11"/>
          <p:cNvGrpSpPr/>
          <p:nvPr/>
        </p:nvGrpSpPr>
        <p:grpSpPr>
          <a:xfrm rot="0">
            <a:off x="1028700" y="3287493"/>
            <a:ext cx="8115300" cy="2357435"/>
            <a:chOff x="0" y="0"/>
            <a:chExt cx="10820400" cy="3143247"/>
          </a:xfrm>
        </p:grpSpPr>
        <p:sp>
          <p:nvSpPr>
            <p:cNvPr name="Freeform 12" id="12"/>
            <p:cNvSpPr/>
            <p:nvPr/>
          </p:nvSpPr>
          <p:spPr>
            <a:xfrm flipH="false" flipV="false" rot="0">
              <a:off x="0" y="0"/>
              <a:ext cx="2604947" cy="956504"/>
            </a:xfrm>
            <a:custGeom>
              <a:avLst/>
              <a:gdLst/>
              <a:ahLst/>
              <a:cxnLst/>
              <a:rect r="r" b="b" t="t" l="l"/>
              <a:pathLst>
                <a:path h="956504" w="2604947">
                  <a:moveTo>
                    <a:pt x="0" y="0"/>
                  </a:moveTo>
                  <a:lnTo>
                    <a:pt x="2604947" y="0"/>
                  </a:lnTo>
                  <a:lnTo>
                    <a:pt x="2604947" y="956504"/>
                  </a:lnTo>
                  <a:lnTo>
                    <a:pt x="0" y="956504"/>
                  </a:lnTo>
                  <a:lnTo>
                    <a:pt x="0" y="0"/>
                  </a:lnTo>
                  <a:close/>
                </a:path>
              </a:pathLst>
            </a:custGeom>
            <a:blipFill>
              <a:blip r:embed="rId4"/>
              <a:stretch>
                <a:fillRect l="0" t="-2755" r="0" b="-2755"/>
              </a:stretch>
            </a:blipFill>
          </p:spPr>
        </p:sp>
        <p:sp>
          <p:nvSpPr>
            <p:cNvPr name="TextBox 13" id="13"/>
            <p:cNvSpPr txBox="true"/>
            <p:nvPr/>
          </p:nvSpPr>
          <p:spPr>
            <a:xfrm rot="0">
              <a:off x="0" y="1465904"/>
              <a:ext cx="10820400" cy="1101365"/>
            </a:xfrm>
            <a:prstGeom prst="rect">
              <a:avLst/>
            </a:prstGeom>
          </p:spPr>
          <p:txBody>
            <a:bodyPr anchor="t" rtlCol="false" tIns="0" lIns="0" bIns="0" rIns="0">
              <a:spAutoFit/>
            </a:bodyPr>
            <a:lstStyle/>
            <a:p>
              <a:pPr algn="l">
                <a:lnSpc>
                  <a:spcPts val="6225"/>
                </a:lnSpc>
              </a:pPr>
              <a:r>
                <a:rPr lang="en-US" sz="5276" b="true">
                  <a:solidFill>
                    <a:srgbClr val="FFFFFF"/>
                  </a:solidFill>
                  <a:latin typeface="Poppins Bold"/>
                  <a:ea typeface="Poppins Bold"/>
                  <a:cs typeface="Poppins Bold"/>
                  <a:sym typeface="Poppins Bold"/>
                </a:rPr>
                <a:t>Data Sanity Check</a:t>
              </a:r>
            </a:p>
          </p:txBody>
        </p:sp>
        <p:sp>
          <p:nvSpPr>
            <p:cNvPr name="TextBox 14" id="14"/>
            <p:cNvSpPr txBox="true"/>
            <p:nvPr/>
          </p:nvSpPr>
          <p:spPr>
            <a:xfrm rot="0">
              <a:off x="0" y="2478577"/>
              <a:ext cx="10820400" cy="664669"/>
            </a:xfrm>
            <a:prstGeom prst="rect">
              <a:avLst/>
            </a:prstGeom>
          </p:spPr>
          <p:txBody>
            <a:bodyPr anchor="t" rtlCol="false" tIns="0" lIns="0" bIns="0" rIns="0">
              <a:spAutoFit/>
            </a:bodyPr>
            <a:lstStyle/>
            <a:p>
              <a:pPr algn="just">
                <a:lnSpc>
                  <a:spcPts val="3722"/>
                </a:lnSpc>
              </a:pPr>
              <a:r>
                <a:rPr lang="en-US" sz="3264" spc="-97">
                  <a:solidFill>
                    <a:srgbClr val="FFFFFF"/>
                  </a:solidFill>
                  <a:latin typeface="Poppins"/>
                  <a:ea typeface="Poppins"/>
                  <a:cs typeface="Poppins"/>
                  <a:sym typeface="Poppins"/>
                </a:rPr>
                <a:t>Check for Outliers: </a:t>
              </a:r>
              <a:r>
                <a:rPr lang="en-US" b="true" sz="3264" spc="-97">
                  <a:solidFill>
                    <a:srgbClr val="FFFFFF"/>
                  </a:solidFill>
                  <a:latin typeface="Poppins Bold"/>
                  <a:ea typeface="Poppins Bold"/>
                  <a:cs typeface="Poppins Bold"/>
                  <a:sym typeface="Poppins Bold"/>
                </a:rPr>
                <a:t>NO OUTLIERS</a:t>
              </a:r>
            </a:p>
          </p:txBody>
        </p:sp>
      </p:grpSp>
      <p:sp>
        <p:nvSpPr>
          <p:cNvPr name="TextBox 15" id="15"/>
          <p:cNvSpPr txBox="true"/>
          <p:nvPr/>
        </p:nvSpPr>
        <p:spPr>
          <a:xfrm rot="0">
            <a:off x="1028700" y="5911471"/>
            <a:ext cx="7225211" cy="479478"/>
          </a:xfrm>
          <a:prstGeom prst="rect">
            <a:avLst/>
          </a:prstGeom>
        </p:spPr>
        <p:txBody>
          <a:bodyPr anchor="t" rtlCol="false" tIns="0" lIns="0" bIns="0" rIns="0">
            <a:spAutoFit/>
          </a:bodyPr>
          <a:lstStyle/>
          <a:p>
            <a:pPr algn="l">
              <a:lnSpc>
                <a:spcPts val="3586"/>
              </a:lnSpc>
            </a:pPr>
            <a:r>
              <a:rPr lang="en-US" sz="3260" spc="-130">
                <a:solidFill>
                  <a:srgbClr val="FFFFFF"/>
                </a:solidFill>
                <a:latin typeface="Poppins"/>
                <a:ea typeface="Poppins"/>
                <a:cs typeface="Poppins"/>
                <a:sym typeface="Poppins"/>
              </a:rPr>
              <a:t>Tools: </a:t>
            </a:r>
            <a:r>
              <a:rPr lang="en-US" sz="3260" spc="-130" u="sng">
                <a:solidFill>
                  <a:srgbClr val="FFFFFF"/>
                </a:solidFill>
                <a:latin typeface="Poppins"/>
                <a:ea typeface="Poppins"/>
                <a:cs typeface="Poppins"/>
                <a:sym typeface="Poppins"/>
                <a:hlinkClick r:id="rId5" tooltip="https://colab.research.google.com/drive/1q7y74y0MU2xXTcPCdjxnBqk3DST11fLl?usp=sharing"/>
              </a:rPr>
              <a:t>Python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123"/>
            <a:ext cx="18288000" cy="10932343"/>
          </a:xfrm>
          <a:custGeom>
            <a:avLst/>
            <a:gdLst/>
            <a:ahLst/>
            <a:cxnLst/>
            <a:rect r="r" b="b" t="t" l="l"/>
            <a:pathLst>
              <a:path h="10932343" w="18288000">
                <a:moveTo>
                  <a:pt x="0" y="0"/>
                </a:moveTo>
                <a:lnTo>
                  <a:pt x="18288000" y="0"/>
                </a:lnTo>
                <a:lnTo>
                  <a:pt x="18288000" y="10932344"/>
                </a:lnTo>
                <a:lnTo>
                  <a:pt x="0" y="10932344"/>
                </a:lnTo>
                <a:lnTo>
                  <a:pt x="0" y="0"/>
                </a:lnTo>
                <a:close/>
              </a:path>
            </a:pathLst>
          </a:custGeom>
          <a:blipFill>
            <a:blip r:embed="rId2"/>
            <a:stretch>
              <a:fillRect l="-2935" t="0" r="-2236" b="-17437"/>
            </a:stretch>
          </a:blipFill>
        </p:spPr>
      </p:sp>
      <p:grpSp>
        <p:nvGrpSpPr>
          <p:cNvPr name="Group 3" id="3"/>
          <p:cNvGrpSpPr/>
          <p:nvPr/>
        </p:nvGrpSpPr>
        <p:grpSpPr>
          <a:xfrm rot="0">
            <a:off x="0" y="0"/>
            <a:ext cx="38268962" cy="10464221"/>
            <a:chOff x="0" y="0"/>
            <a:chExt cx="10079068" cy="2756009"/>
          </a:xfrm>
        </p:grpSpPr>
        <p:sp>
          <p:nvSpPr>
            <p:cNvPr name="Freeform 4" id="4"/>
            <p:cNvSpPr/>
            <p:nvPr/>
          </p:nvSpPr>
          <p:spPr>
            <a:xfrm flipH="false" flipV="false" rot="0">
              <a:off x="0" y="0"/>
              <a:ext cx="10079069" cy="2756009"/>
            </a:xfrm>
            <a:custGeom>
              <a:avLst/>
              <a:gdLst/>
              <a:ahLst/>
              <a:cxnLst/>
              <a:rect r="r" b="b" t="t" l="l"/>
              <a:pathLst>
                <a:path h="2756009" w="10079069">
                  <a:moveTo>
                    <a:pt x="0" y="0"/>
                  </a:moveTo>
                  <a:lnTo>
                    <a:pt x="10079069" y="0"/>
                  </a:lnTo>
                  <a:lnTo>
                    <a:pt x="10079069" y="2756009"/>
                  </a:lnTo>
                  <a:lnTo>
                    <a:pt x="0" y="2756009"/>
                  </a:lnTo>
                  <a:close/>
                </a:path>
              </a:pathLst>
            </a:custGeom>
            <a:gradFill rotWithShape="true">
              <a:gsLst>
                <a:gs pos="0">
                  <a:srgbClr val="6F2884">
                    <a:alpha val="50500"/>
                  </a:srgbClr>
                </a:gs>
                <a:gs pos="50000">
                  <a:srgbClr val="6F2884">
                    <a:alpha val="60000"/>
                  </a:srgbClr>
                </a:gs>
                <a:gs pos="100000">
                  <a:srgbClr val="F9E4FF">
                    <a:alpha val="9000"/>
                  </a:srgbClr>
                </a:gs>
              </a:gsLst>
              <a:lin ang="0"/>
            </a:gradFill>
          </p:spPr>
        </p:sp>
        <p:sp>
          <p:nvSpPr>
            <p:cNvPr name="TextBox 5" id="5"/>
            <p:cNvSpPr txBox="true"/>
            <p:nvPr/>
          </p:nvSpPr>
          <p:spPr>
            <a:xfrm>
              <a:off x="0" y="-57150"/>
              <a:ext cx="10079068" cy="281315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09853" y="901294"/>
            <a:ext cx="16068293" cy="8484411"/>
            <a:chOff x="0" y="0"/>
            <a:chExt cx="4516385" cy="2384750"/>
          </a:xfrm>
        </p:grpSpPr>
        <p:sp>
          <p:nvSpPr>
            <p:cNvPr name="Freeform 7" id="7"/>
            <p:cNvSpPr/>
            <p:nvPr/>
          </p:nvSpPr>
          <p:spPr>
            <a:xfrm flipH="false" flipV="false" rot="0">
              <a:off x="0" y="0"/>
              <a:ext cx="4516385" cy="2384750"/>
            </a:xfrm>
            <a:custGeom>
              <a:avLst/>
              <a:gdLst/>
              <a:ahLst/>
              <a:cxnLst/>
              <a:rect r="r" b="b" t="t" l="l"/>
              <a:pathLst>
                <a:path h="2384750" w="4516385">
                  <a:moveTo>
                    <a:pt x="33727" y="0"/>
                  </a:moveTo>
                  <a:lnTo>
                    <a:pt x="4482658" y="0"/>
                  </a:lnTo>
                  <a:cubicBezTo>
                    <a:pt x="4501285" y="0"/>
                    <a:pt x="4516385" y="15100"/>
                    <a:pt x="4516385" y="33727"/>
                  </a:cubicBezTo>
                  <a:lnTo>
                    <a:pt x="4516385" y="2351023"/>
                  </a:lnTo>
                  <a:cubicBezTo>
                    <a:pt x="4516385" y="2369650"/>
                    <a:pt x="4501285" y="2384750"/>
                    <a:pt x="4482658" y="2384750"/>
                  </a:cubicBezTo>
                  <a:lnTo>
                    <a:pt x="33727" y="2384750"/>
                  </a:lnTo>
                  <a:cubicBezTo>
                    <a:pt x="15100" y="2384750"/>
                    <a:pt x="0" y="2369650"/>
                    <a:pt x="0" y="2351023"/>
                  </a:cubicBezTo>
                  <a:lnTo>
                    <a:pt x="0" y="33727"/>
                  </a:lnTo>
                  <a:cubicBezTo>
                    <a:pt x="0" y="15100"/>
                    <a:pt x="15100" y="0"/>
                    <a:pt x="33727" y="0"/>
                  </a:cubicBezTo>
                  <a:close/>
                </a:path>
              </a:pathLst>
            </a:custGeom>
            <a:solidFill>
              <a:srgbClr val="FFFFFF"/>
            </a:solidFill>
            <a:ln w="19050" cap="rnd">
              <a:solidFill>
                <a:srgbClr val="F9F9F9"/>
              </a:solidFill>
              <a:prstDash val="solid"/>
              <a:round/>
            </a:ln>
          </p:spPr>
        </p:sp>
        <p:sp>
          <p:nvSpPr>
            <p:cNvPr name="TextBox 8" id="8"/>
            <p:cNvSpPr txBox="true"/>
            <p:nvPr/>
          </p:nvSpPr>
          <p:spPr>
            <a:xfrm>
              <a:off x="0" y="-38100"/>
              <a:ext cx="4516385" cy="24228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892327" y="1327508"/>
            <a:ext cx="14503346" cy="7631984"/>
            <a:chOff x="0" y="0"/>
            <a:chExt cx="19337794" cy="10175979"/>
          </a:xfrm>
        </p:grpSpPr>
        <p:sp>
          <p:nvSpPr>
            <p:cNvPr name="Freeform 10" id="10"/>
            <p:cNvSpPr/>
            <p:nvPr/>
          </p:nvSpPr>
          <p:spPr>
            <a:xfrm flipH="false" flipV="false" rot="0">
              <a:off x="0" y="8850439"/>
              <a:ext cx="6608282" cy="1325540"/>
            </a:xfrm>
            <a:custGeom>
              <a:avLst/>
              <a:gdLst/>
              <a:ahLst/>
              <a:cxnLst/>
              <a:rect r="r" b="b" t="t" l="l"/>
              <a:pathLst>
                <a:path h="1325540" w="6608282">
                  <a:moveTo>
                    <a:pt x="0" y="0"/>
                  </a:moveTo>
                  <a:lnTo>
                    <a:pt x="6608282" y="0"/>
                  </a:lnTo>
                  <a:lnTo>
                    <a:pt x="6608282" y="1325540"/>
                  </a:lnTo>
                  <a:lnTo>
                    <a:pt x="0" y="1325540"/>
                  </a:lnTo>
                  <a:lnTo>
                    <a:pt x="0" y="0"/>
                  </a:lnTo>
                  <a:close/>
                </a:path>
              </a:pathLst>
            </a:custGeom>
            <a:blipFill>
              <a:blip r:embed="rId3"/>
              <a:stretch>
                <a:fillRect l="-2189" t="0" r="-2189" b="0"/>
              </a:stretch>
            </a:blipFill>
          </p:spPr>
        </p:sp>
        <p:sp>
          <p:nvSpPr>
            <p:cNvPr name="Freeform 11" id="11"/>
            <p:cNvSpPr/>
            <p:nvPr/>
          </p:nvSpPr>
          <p:spPr>
            <a:xfrm flipH="false" flipV="false" rot="0">
              <a:off x="0" y="0"/>
              <a:ext cx="7841680" cy="3769232"/>
            </a:xfrm>
            <a:custGeom>
              <a:avLst/>
              <a:gdLst/>
              <a:ahLst/>
              <a:cxnLst/>
              <a:rect r="r" b="b" t="t" l="l"/>
              <a:pathLst>
                <a:path h="3769232" w="7841680">
                  <a:moveTo>
                    <a:pt x="0" y="0"/>
                  </a:moveTo>
                  <a:lnTo>
                    <a:pt x="7841680" y="0"/>
                  </a:lnTo>
                  <a:lnTo>
                    <a:pt x="7841680" y="3769232"/>
                  </a:lnTo>
                  <a:lnTo>
                    <a:pt x="0" y="3769232"/>
                  </a:lnTo>
                  <a:lnTo>
                    <a:pt x="0" y="0"/>
                  </a:lnTo>
                  <a:close/>
                </a:path>
              </a:pathLst>
            </a:custGeom>
            <a:blipFill>
              <a:blip r:embed="rId4"/>
              <a:stretch>
                <a:fillRect l="-135" t="0" r="-2145" b="0"/>
              </a:stretch>
            </a:blipFill>
          </p:spPr>
        </p:sp>
        <p:sp>
          <p:nvSpPr>
            <p:cNvPr name="Freeform 12" id="12"/>
            <p:cNvSpPr/>
            <p:nvPr/>
          </p:nvSpPr>
          <p:spPr>
            <a:xfrm flipH="false" flipV="false" rot="0">
              <a:off x="0" y="3832732"/>
              <a:ext cx="5725192" cy="4954207"/>
            </a:xfrm>
            <a:custGeom>
              <a:avLst/>
              <a:gdLst/>
              <a:ahLst/>
              <a:cxnLst/>
              <a:rect r="r" b="b" t="t" l="l"/>
              <a:pathLst>
                <a:path h="4954207" w="5725192">
                  <a:moveTo>
                    <a:pt x="0" y="0"/>
                  </a:moveTo>
                  <a:lnTo>
                    <a:pt x="5725192" y="0"/>
                  </a:lnTo>
                  <a:lnTo>
                    <a:pt x="5725192" y="4954207"/>
                  </a:lnTo>
                  <a:lnTo>
                    <a:pt x="0" y="4954207"/>
                  </a:lnTo>
                  <a:lnTo>
                    <a:pt x="0" y="0"/>
                  </a:lnTo>
                  <a:close/>
                </a:path>
              </a:pathLst>
            </a:custGeom>
            <a:blipFill>
              <a:blip r:embed="rId5"/>
              <a:stretch>
                <a:fillRect l="-3260" t="0" r="-3260" b="0"/>
              </a:stretch>
            </a:blipFill>
          </p:spPr>
        </p:sp>
        <p:sp>
          <p:nvSpPr>
            <p:cNvPr name="Freeform 13" id="13"/>
            <p:cNvSpPr/>
            <p:nvPr/>
          </p:nvSpPr>
          <p:spPr>
            <a:xfrm flipH="false" flipV="false" rot="0">
              <a:off x="9704179" y="915699"/>
              <a:ext cx="4207655" cy="3289621"/>
            </a:xfrm>
            <a:custGeom>
              <a:avLst/>
              <a:gdLst/>
              <a:ahLst/>
              <a:cxnLst/>
              <a:rect r="r" b="b" t="t" l="l"/>
              <a:pathLst>
                <a:path h="3289621" w="4207655">
                  <a:moveTo>
                    <a:pt x="0" y="0"/>
                  </a:moveTo>
                  <a:lnTo>
                    <a:pt x="4207655" y="0"/>
                  </a:lnTo>
                  <a:lnTo>
                    <a:pt x="4207655" y="3289621"/>
                  </a:lnTo>
                  <a:lnTo>
                    <a:pt x="0" y="3289621"/>
                  </a:lnTo>
                  <a:lnTo>
                    <a:pt x="0" y="0"/>
                  </a:lnTo>
                  <a:close/>
                </a:path>
              </a:pathLst>
            </a:custGeom>
            <a:blipFill>
              <a:blip r:embed="rId6"/>
              <a:stretch>
                <a:fillRect l="0" t="0" r="0" b="0"/>
              </a:stretch>
            </a:blipFill>
          </p:spPr>
        </p:sp>
        <p:sp>
          <p:nvSpPr>
            <p:cNvPr name="Freeform 14" id="14"/>
            <p:cNvSpPr/>
            <p:nvPr/>
          </p:nvSpPr>
          <p:spPr>
            <a:xfrm flipH="false" flipV="false" rot="0">
              <a:off x="9704179" y="4205320"/>
              <a:ext cx="4207655" cy="1449420"/>
            </a:xfrm>
            <a:custGeom>
              <a:avLst/>
              <a:gdLst/>
              <a:ahLst/>
              <a:cxnLst/>
              <a:rect r="r" b="b" t="t" l="l"/>
              <a:pathLst>
                <a:path h="1449420" w="4207655">
                  <a:moveTo>
                    <a:pt x="0" y="0"/>
                  </a:moveTo>
                  <a:lnTo>
                    <a:pt x="4207655" y="0"/>
                  </a:lnTo>
                  <a:lnTo>
                    <a:pt x="4207655" y="1449420"/>
                  </a:lnTo>
                  <a:lnTo>
                    <a:pt x="0" y="1449420"/>
                  </a:lnTo>
                  <a:lnTo>
                    <a:pt x="0" y="0"/>
                  </a:lnTo>
                  <a:close/>
                </a:path>
              </a:pathLst>
            </a:custGeom>
            <a:blipFill>
              <a:blip r:embed="rId7"/>
              <a:stretch>
                <a:fillRect l="0" t="-18609" r="0" b="0"/>
              </a:stretch>
            </a:blipFill>
          </p:spPr>
        </p:sp>
        <p:sp>
          <p:nvSpPr>
            <p:cNvPr name="TextBox 15" id="15"/>
            <p:cNvSpPr txBox="true"/>
            <p:nvPr/>
          </p:nvSpPr>
          <p:spPr>
            <a:xfrm rot="0">
              <a:off x="9704179" y="6448984"/>
              <a:ext cx="9633615" cy="2044943"/>
            </a:xfrm>
            <a:prstGeom prst="rect">
              <a:avLst/>
            </a:prstGeom>
          </p:spPr>
          <p:txBody>
            <a:bodyPr anchor="t" rtlCol="false" tIns="0" lIns="0" bIns="0" rIns="0">
              <a:spAutoFit/>
            </a:bodyPr>
            <a:lstStyle/>
            <a:p>
              <a:pPr algn="l">
                <a:lnSpc>
                  <a:spcPts val="5803"/>
                </a:lnSpc>
              </a:pPr>
              <a:r>
                <a:rPr lang="en-US" b="true" sz="5276">
                  <a:solidFill>
                    <a:srgbClr val="6F2884"/>
                  </a:solidFill>
                  <a:latin typeface="Poppins Bold"/>
                  <a:ea typeface="Poppins Bold"/>
                  <a:cs typeface="Poppins Bold"/>
                  <a:sym typeface="Poppins Bold"/>
                </a:rPr>
                <a:t>Data Aggregation and Joining</a:t>
              </a:r>
            </a:p>
          </p:txBody>
        </p:sp>
        <p:sp>
          <p:nvSpPr>
            <p:cNvPr name="TextBox 16" id="16"/>
            <p:cNvSpPr txBox="true"/>
            <p:nvPr/>
          </p:nvSpPr>
          <p:spPr>
            <a:xfrm rot="0">
              <a:off x="9704179" y="8617305"/>
              <a:ext cx="9633615" cy="1403376"/>
            </a:xfrm>
            <a:prstGeom prst="rect">
              <a:avLst/>
            </a:prstGeom>
          </p:spPr>
          <p:txBody>
            <a:bodyPr anchor="t" rtlCol="false" tIns="0" lIns="0" bIns="0" rIns="0">
              <a:spAutoFit/>
            </a:bodyPr>
            <a:lstStyle/>
            <a:p>
              <a:pPr algn="l">
                <a:lnSpc>
                  <a:spcPts val="2089"/>
                </a:lnSpc>
              </a:pPr>
              <a:r>
                <a:rPr lang="en-US" sz="1899" spc="-75">
                  <a:solidFill>
                    <a:srgbClr val="000000"/>
                  </a:solidFill>
                  <a:latin typeface="Poppins"/>
                  <a:ea typeface="Poppins"/>
                  <a:cs typeface="Poppins"/>
                  <a:sym typeface="Poppins"/>
                </a:rPr>
                <a:t>The gross profit percentage was calculated according to the price-based guidelines provided in the brief. This step creates a new table (kf_table_analisa) in BigQuery after performing aggregation and joins.</a:t>
              </a:r>
            </a:p>
          </p:txBody>
        </p:sp>
        <p:sp>
          <p:nvSpPr>
            <p:cNvPr name="Freeform 17" id="17"/>
            <p:cNvSpPr/>
            <p:nvPr/>
          </p:nvSpPr>
          <p:spPr>
            <a:xfrm flipH="false" flipV="false" rot="0">
              <a:off x="16630789" y="0"/>
              <a:ext cx="2707005" cy="1180931"/>
            </a:xfrm>
            <a:custGeom>
              <a:avLst/>
              <a:gdLst/>
              <a:ahLst/>
              <a:cxnLst/>
              <a:rect r="r" b="b" t="t" l="l"/>
              <a:pathLst>
                <a:path h="1180931" w="2707005">
                  <a:moveTo>
                    <a:pt x="0" y="0"/>
                  </a:moveTo>
                  <a:lnTo>
                    <a:pt x="2707005" y="0"/>
                  </a:lnTo>
                  <a:lnTo>
                    <a:pt x="2707005" y="1180931"/>
                  </a:lnTo>
                  <a:lnTo>
                    <a:pt x="0" y="1180931"/>
                  </a:lnTo>
                  <a:lnTo>
                    <a:pt x="0" y="0"/>
                  </a:lnTo>
                  <a:close/>
                </a:path>
              </a:pathLst>
            </a:custGeom>
            <a:blipFill>
              <a:blip r:embed="rId8"/>
              <a:stretch>
                <a:fillRect l="0" t="0" r="0" b="0"/>
              </a:stretch>
            </a:blipFill>
          </p:spPr>
        </p:sp>
        <p:sp>
          <p:nvSpPr>
            <p:cNvPr name="TextBox 18" id="18"/>
            <p:cNvSpPr txBox="true"/>
            <p:nvPr/>
          </p:nvSpPr>
          <p:spPr>
            <a:xfrm rot="0">
              <a:off x="9704179" y="90982"/>
              <a:ext cx="6243253" cy="499484"/>
            </a:xfrm>
            <a:prstGeom prst="rect">
              <a:avLst/>
            </a:prstGeom>
          </p:spPr>
          <p:txBody>
            <a:bodyPr anchor="t" rtlCol="false" tIns="0" lIns="0" bIns="0" rIns="0">
              <a:spAutoFit/>
            </a:bodyPr>
            <a:lstStyle/>
            <a:p>
              <a:pPr algn="l">
                <a:lnSpc>
                  <a:spcPts val="2750"/>
                </a:lnSpc>
              </a:pPr>
              <a:r>
                <a:rPr lang="en-US" sz="2500" spc="-100" b="true">
                  <a:solidFill>
                    <a:srgbClr val="6F2884"/>
                  </a:solidFill>
                  <a:latin typeface="Poppins Bold"/>
                  <a:ea typeface="Poppins Bold"/>
                  <a:cs typeface="Poppins Bold"/>
                  <a:sym typeface="Poppins Bold"/>
                </a:rPr>
                <a:t>Tabel Analisa</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123"/>
            <a:ext cx="18288000" cy="10932343"/>
          </a:xfrm>
          <a:custGeom>
            <a:avLst/>
            <a:gdLst/>
            <a:ahLst/>
            <a:cxnLst/>
            <a:rect r="r" b="b" t="t" l="l"/>
            <a:pathLst>
              <a:path h="10932343" w="18288000">
                <a:moveTo>
                  <a:pt x="0" y="0"/>
                </a:moveTo>
                <a:lnTo>
                  <a:pt x="18288000" y="0"/>
                </a:lnTo>
                <a:lnTo>
                  <a:pt x="18288000" y="10932344"/>
                </a:lnTo>
                <a:lnTo>
                  <a:pt x="0" y="10932344"/>
                </a:lnTo>
                <a:lnTo>
                  <a:pt x="0" y="0"/>
                </a:lnTo>
                <a:close/>
              </a:path>
            </a:pathLst>
          </a:custGeom>
          <a:blipFill>
            <a:blip r:embed="rId2"/>
            <a:stretch>
              <a:fillRect l="-2935" t="0" r="-2236" b="-17437"/>
            </a:stretch>
          </a:blipFill>
        </p:spPr>
      </p:sp>
      <p:grpSp>
        <p:nvGrpSpPr>
          <p:cNvPr name="Group 3" id="3"/>
          <p:cNvGrpSpPr/>
          <p:nvPr/>
        </p:nvGrpSpPr>
        <p:grpSpPr>
          <a:xfrm rot="0">
            <a:off x="0" y="0"/>
            <a:ext cx="38268962" cy="10464221"/>
            <a:chOff x="0" y="0"/>
            <a:chExt cx="10079068" cy="2756009"/>
          </a:xfrm>
        </p:grpSpPr>
        <p:sp>
          <p:nvSpPr>
            <p:cNvPr name="Freeform 4" id="4"/>
            <p:cNvSpPr/>
            <p:nvPr/>
          </p:nvSpPr>
          <p:spPr>
            <a:xfrm flipH="false" flipV="false" rot="0">
              <a:off x="0" y="0"/>
              <a:ext cx="10079069" cy="2756009"/>
            </a:xfrm>
            <a:custGeom>
              <a:avLst/>
              <a:gdLst/>
              <a:ahLst/>
              <a:cxnLst/>
              <a:rect r="r" b="b" t="t" l="l"/>
              <a:pathLst>
                <a:path h="2756009" w="10079069">
                  <a:moveTo>
                    <a:pt x="0" y="0"/>
                  </a:moveTo>
                  <a:lnTo>
                    <a:pt x="10079069" y="0"/>
                  </a:lnTo>
                  <a:lnTo>
                    <a:pt x="10079069" y="2756009"/>
                  </a:lnTo>
                  <a:lnTo>
                    <a:pt x="0" y="2756009"/>
                  </a:lnTo>
                  <a:close/>
                </a:path>
              </a:pathLst>
            </a:custGeom>
            <a:gradFill rotWithShape="true">
              <a:gsLst>
                <a:gs pos="0">
                  <a:srgbClr val="6F2884">
                    <a:alpha val="50500"/>
                  </a:srgbClr>
                </a:gs>
                <a:gs pos="50000">
                  <a:srgbClr val="6F2884">
                    <a:alpha val="60000"/>
                  </a:srgbClr>
                </a:gs>
                <a:gs pos="100000">
                  <a:srgbClr val="F9E4FF">
                    <a:alpha val="9000"/>
                  </a:srgbClr>
                </a:gs>
              </a:gsLst>
              <a:lin ang="0"/>
            </a:gradFill>
          </p:spPr>
        </p:sp>
        <p:sp>
          <p:nvSpPr>
            <p:cNvPr name="TextBox 5" id="5"/>
            <p:cNvSpPr txBox="true"/>
            <p:nvPr/>
          </p:nvSpPr>
          <p:spPr>
            <a:xfrm>
              <a:off x="0" y="-57150"/>
              <a:ext cx="10079068" cy="28131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392516" y="1777579"/>
            <a:ext cx="12440307" cy="6997673"/>
          </a:xfrm>
          <a:custGeom>
            <a:avLst/>
            <a:gdLst/>
            <a:ahLst/>
            <a:cxnLst/>
            <a:rect r="r" b="b" t="t" l="l"/>
            <a:pathLst>
              <a:path h="6997673" w="12440307">
                <a:moveTo>
                  <a:pt x="0" y="0"/>
                </a:moveTo>
                <a:lnTo>
                  <a:pt x="12440307" y="0"/>
                </a:lnTo>
                <a:lnTo>
                  <a:pt x="12440307" y="6997673"/>
                </a:lnTo>
                <a:lnTo>
                  <a:pt x="0" y="6997673"/>
                </a:lnTo>
                <a:lnTo>
                  <a:pt x="0" y="0"/>
                </a:lnTo>
                <a:close/>
              </a:path>
            </a:pathLst>
          </a:custGeom>
          <a:blipFill>
            <a:blip r:embed="rId3"/>
            <a:stretch>
              <a:fillRect l="0" t="0" r="0" b="0"/>
            </a:stretch>
          </a:blipFill>
        </p:spPr>
      </p:sp>
      <p:sp>
        <p:nvSpPr>
          <p:cNvPr name="Freeform 7" id="7"/>
          <p:cNvSpPr/>
          <p:nvPr/>
        </p:nvSpPr>
        <p:spPr>
          <a:xfrm flipH="false" flipV="false" rot="0">
            <a:off x="455177" y="1688969"/>
            <a:ext cx="1953710" cy="717378"/>
          </a:xfrm>
          <a:custGeom>
            <a:avLst/>
            <a:gdLst/>
            <a:ahLst/>
            <a:cxnLst/>
            <a:rect r="r" b="b" t="t" l="l"/>
            <a:pathLst>
              <a:path h="717378" w="1953710">
                <a:moveTo>
                  <a:pt x="0" y="0"/>
                </a:moveTo>
                <a:lnTo>
                  <a:pt x="1953710" y="0"/>
                </a:lnTo>
                <a:lnTo>
                  <a:pt x="1953710" y="717378"/>
                </a:lnTo>
                <a:lnTo>
                  <a:pt x="0" y="717378"/>
                </a:lnTo>
                <a:lnTo>
                  <a:pt x="0" y="0"/>
                </a:lnTo>
                <a:close/>
              </a:path>
            </a:pathLst>
          </a:custGeom>
          <a:blipFill>
            <a:blip r:embed="rId4"/>
            <a:stretch>
              <a:fillRect l="0" t="-2755" r="0" b="-2755"/>
            </a:stretch>
          </a:blipFill>
        </p:spPr>
      </p:sp>
      <p:sp>
        <p:nvSpPr>
          <p:cNvPr name="Freeform 8" id="8"/>
          <p:cNvSpPr/>
          <p:nvPr/>
        </p:nvSpPr>
        <p:spPr>
          <a:xfrm flipH="false" flipV="false" rot="0">
            <a:off x="5392516" y="1777579"/>
            <a:ext cx="12440307" cy="6995486"/>
          </a:xfrm>
          <a:custGeom>
            <a:avLst/>
            <a:gdLst/>
            <a:ahLst/>
            <a:cxnLst/>
            <a:rect r="r" b="b" t="t" l="l"/>
            <a:pathLst>
              <a:path h="6995486" w="12440307">
                <a:moveTo>
                  <a:pt x="0" y="0"/>
                </a:moveTo>
                <a:lnTo>
                  <a:pt x="12440307" y="0"/>
                </a:lnTo>
                <a:lnTo>
                  <a:pt x="12440307" y="6995487"/>
                </a:lnTo>
                <a:lnTo>
                  <a:pt x="0" y="6995487"/>
                </a:lnTo>
                <a:lnTo>
                  <a:pt x="0" y="0"/>
                </a:lnTo>
                <a:close/>
              </a:path>
            </a:pathLst>
          </a:custGeom>
          <a:blipFill>
            <a:blip r:embed="rId5"/>
            <a:stretch>
              <a:fillRect l="0" t="0" r="0" b="0"/>
            </a:stretch>
          </a:blipFill>
        </p:spPr>
      </p:sp>
      <p:sp>
        <p:nvSpPr>
          <p:cNvPr name="TextBox 9" id="9"/>
          <p:cNvSpPr txBox="true"/>
          <p:nvPr/>
        </p:nvSpPr>
        <p:spPr>
          <a:xfrm rot="0">
            <a:off x="455177" y="4505254"/>
            <a:ext cx="4682439" cy="916867"/>
          </a:xfrm>
          <a:prstGeom prst="rect">
            <a:avLst/>
          </a:prstGeom>
        </p:spPr>
        <p:txBody>
          <a:bodyPr anchor="t" rtlCol="false" tIns="0" lIns="0" bIns="0" rIns="0">
            <a:spAutoFit/>
          </a:bodyPr>
          <a:lstStyle/>
          <a:p>
            <a:pPr algn="l">
              <a:lnSpc>
                <a:spcPts val="3520"/>
              </a:lnSpc>
            </a:pPr>
            <a:r>
              <a:rPr lang="en-US" sz="3200" spc="-128" b="true">
                <a:solidFill>
                  <a:srgbClr val="FFFFFF"/>
                </a:solidFill>
                <a:latin typeface="Poppins Bold"/>
                <a:ea typeface="Poppins Bold"/>
                <a:cs typeface="Poppins Bold"/>
                <a:sym typeface="Poppins Bold"/>
              </a:rPr>
              <a:t>Dashboard Performance Analytics</a:t>
            </a:r>
          </a:p>
        </p:txBody>
      </p:sp>
      <p:sp>
        <p:nvSpPr>
          <p:cNvPr name="TextBox 10" id="10"/>
          <p:cNvSpPr txBox="true"/>
          <p:nvPr/>
        </p:nvSpPr>
        <p:spPr>
          <a:xfrm rot="0">
            <a:off x="455177" y="5489430"/>
            <a:ext cx="4342796" cy="380926"/>
          </a:xfrm>
          <a:prstGeom prst="rect">
            <a:avLst/>
          </a:prstGeom>
        </p:spPr>
        <p:txBody>
          <a:bodyPr anchor="t" rtlCol="false" tIns="0" lIns="0" bIns="0" rIns="0">
            <a:spAutoFit/>
          </a:bodyPr>
          <a:lstStyle/>
          <a:p>
            <a:pPr algn="just">
              <a:lnSpc>
                <a:spcPts val="2849"/>
              </a:lnSpc>
            </a:pPr>
            <a:r>
              <a:rPr lang="en-US" sz="2499" spc="-74" u="sng">
                <a:solidFill>
                  <a:srgbClr val="FFFFFF"/>
                </a:solidFill>
                <a:latin typeface="Poppins"/>
                <a:ea typeface="Poppins"/>
                <a:cs typeface="Poppins"/>
                <a:sym typeface="Poppins"/>
                <a:hlinkClick r:id="rId6" tooltip="https://lookerstudio.google.com/reporting/c8440d76-f658-4be4-aeb4-7e0fb8c1e7a6"/>
              </a:rPr>
              <a:t>Overview Page (1/3)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123"/>
            <a:ext cx="18288000" cy="10932343"/>
          </a:xfrm>
          <a:custGeom>
            <a:avLst/>
            <a:gdLst/>
            <a:ahLst/>
            <a:cxnLst/>
            <a:rect r="r" b="b" t="t" l="l"/>
            <a:pathLst>
              <a:path h="10932343" w="18288000">
                <a:moveTo>
                  <a:pt x="0" y="0"/>
                </a:moveTo>
                <a:lnTo>
                  <a:pt x="18288000" y="0"/>
                </a:lnTo>
                <a:lnTo>
                  <a:pt x="18288000" y="10932344"/>
                </a:lnTo>
                <a:lnTo>
                  <a:pt x="0" y="10932344"/>
                </a:lnTo>
                <a:lnTo>
                  <a:pt x="0" y="0"/>
                </a:lnTo>
                <a:close/>
              </a:path>
            </a:pathLst>
          </a:custGeom>
          <a:blipFill>
            <a:blip r:embed="rId2"/>
            <a:stretch>
              <a:fillRect l="-2935" t="0" r="-2236" b="-17437"/>
            </a:stretch>
          </a:blipFill>
        </p:spPr>
      </p:sp>
      <p:grpSp>
        <p:nvGrpSpPr>
          <p:cNvPr name="Group 3" id="3"/>
          <p:cNvGrpSpPr/>
          <p:nvPr/>
        </p:nvGrpSpPr>
        <p:grpSpPr>
          <a:xfrm rot="0">
            <a:off x="0" y="0"/>
            <a:ext cx="38268962" cy="10464221"/>
            <a:chOff x="0" y="0"/>
            <a:chExt cx="10079068" cy="2756009"/>
          </a:xfrm>
        </p:grpSpPr>
        <p:sp>
          <p:nvSpPr>
            <p:cNvPr name="Freeform 4" id="4"/>
            <p:cNvSpPr/>
            <p:nvPr/>
          </p:nvSpPr>
          <p:spPr>
            <a:xfrm flipH="false" flipV="false" rot="0">
              <a:off x="0" y="0"/>
              <a:ext cx="10079069" cy="2756009"/>
            </a:xfrm>
            <a:custGeom>
              <a:avLst/>
              <a:gdLst/>
              <a:ahLst/>
              <a:cxnLst/>
              <a:rect r="r" b="b" t="t" l="l"/>
              <a:pathLst>
                <a:path h="2756009" w="10079069">
                  <a:moveTo>
                    <a:pt x="0" y="0"/>
                  </a:moveTo>
                  <a:lnTo>
                    <a:pt x="10079069" y="0"/>
                  </a:lnTo>
                  <a:lnTo>
                    <a:pt x="10079069" y="2756009"/>
                  </a:lnTo>
                  <a:lnTo>
                    <a:pt x="0" y="2756009"/>
                  </a:lnTo>
                  <a:close/>
                </a:path>
              </a:pathLst>
            </a:custGeom>
            <a:gradFill rotWithShape="true">
              <a:gsLst>
                <a:gs pos="0">
                  <a:srgbClr val="6F2884">
                    <a:alpha val="50500"/>
                  </a:srgbClr>
                </a:gs>
                <a:gs pos="50000">
                  <a:srgbClr val="6F2884">
                    <a:alpha val="60000"/>
                  </a:srgbClr>
                </a:gs>
                <a:gs pos="100000">
                  <a:srgbClr val="F9E4FF">
                    <a:alpha val="9000"/>
                  </a:srgbClr>
                </a:gs>
              </a:gsLst>
              <a:lin ang="0"/>
            </a:gradFill>
          </p:spPr>
        </p:sp>
        <p:sp>
          <p:nvSpPr>
            <p:cNvPr name="TextBox 5" id="5"/>
            <p:cNvSpPr txBox="true"/>
            <p:nvPr/>
          </p:nvSpPr>
          <p:spPr>
            <a:xfrm>
              <a:off x="0" y="-57150"/>
              <a:ext cx="10079068" cy="281315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55177" y="1688969"/>
            <a:ext cx="17385720" cy="7086283"/>
            <a:chOff x="0" y="0"/>
            <a:chExt cx="23180960" cy="9448377"/>
          </a:xfrm>
        </p:grpSpPr>
        <p:sp>
          <p:nvSpPr>
            <p:cNvPr name="Freeform 7" id="7"/>
            <p:cNvSpPr/>
            <p:nvPr/>
          </p:nvSpPr>
          <p:spPr>
            <a:xfrm flipH="false" flipV="false" rot="0">
              <a:off x="6583118" y="118147"/>
              <a:ext cx="16587076" cy="9330230"/>
            </a:xfrm>
            <a:custGeom>
              <a:avLst/>
              <a:gdLst/>
              <a:ahLst/>
              <a:cxnLst/>
              <a:rect r="r" b="b" t="t" l="l"/>
              <a:pathLst>
                <a:path h="9330230" w="16587076">
                  <a:moveTo>
                    <a:pt x="0" y="0"/>
                  </a:moveTo>
                  <a:lnTo>
                    <a:pt x="16587075" y="0"/>
                  </a:lnTo>
                  <a:lnTo>
                    <a:pt x="16587075" y="9330230"/>
                  </a:lnTo>
                  <a:lnTo>
                    <a:pt x="0" y="9330230"/>
                  </a:lnTo>
                  <a:lnTo>
                    <a:pt x="0" y="0"/>
                  </a:lnTo>
                  <a:close/>
                </a:path>
              </a:pathLst>
            </a:custGeom>
            <a:blipFill>
              <a:blip r:embed="rId3"/>
              <a:stretch>
                <a:fillRect l="0" t="0" r="0" b="0"/>
              </a:stretch>
            </a:blipFill>
          </p:spPr>
        </p:sp>
        <p:sp>
          <p:nvSpPr>
            <p:cNvPr name="Freeform 8" id="8"/>
            <p:cNvSpPr/>
            <p:nvPr/>
          </p:nvSpPr>
          <p:spPr>
            <a:xfrm flipH="false" flipV="false" rot="0">
              <a:off x="0" y="0"/>
              <a:ext cx="2604947" cy="956504"/>
            </a:xfrm>
            <a:custGeom>
              <a:avLst/>
              <a:gdLst/>
              <a:ahLst/>
              <a:cxnLst/>
              <a:rect r="r" b="b" t="t" l="l"/>
              <a:pathLst>
                <a:path h="956504" w="2604947">
                  <a:moveTo>
                    <a:pt x="0" y="0"/>
                  </a:moveTo>
                  <a:lnTo>
                    <a:pt x="2604947" y="0"/>
                  </a:lnTo>
                  <a:lnTo>
                    <a:pt x="2604947" y="956504"/>
                  </a:lnTo>
                  <a:lnTo>
                    <a:pt x="0" y="956504"/>
                  </a:lnTo>
                  <a:lnTo>
                    <a:pt x="0" y="0"/>
                  </a:lnTo>
                  <a:close/>
                </a:path>
              </a:pathLst>
            </a:custGeom>
            <a:blipFill>
              <a:blip r:embed="rId4"/>
              <a:stretch>
                <a:fillRect l="0" t="-2755" r="0" b="-2755"/>
              </a:stretch>
            </a:blipFill>
          </p:spPr>
        </p:sp>
        <p:sp>
          <p:nvSpPr>
            <p:cNvPr name="Freeform 9" id="9"/>
            <p:cNvSpPr/>
            <p:nvPr/>
          </p:nvSpPr>
          <p:spPr>
            <a:xfrm flipH="false" flipV="false" rot="0">
              <a:off x="6593884" y="124203"/>
              <a:ext cx="16576309" cy="9324174"/>
            </a:xfrm>
            <a:custGeom>
              <a:avLst/>
              <a:gdLst/>
              <a:ahLst/>
              <a:cxnLst/>
              <a:rect r="r" b="b" t="t" l="l"/>
              <a:pathLst>
                <a:path h="9324174" w="16576309">
                  <a:moveTo>
                    <a:pt x="0" y="0"/>
                  </a:moveTo>
                  <a:lnTo>
                    <a:pt x="16576309" y="0"/>
                  </a:lnTo>
                  <a:lnTo>
                    <a:pt x="16576309" y="9324174"/>
                  </a:lnTo>
                  <a:lnTo>
                    <a:pt x="0" y="9324174"/>
                  </a:lnTo>
                  <a:lnTo>
                    <a:pt x="0" y="0"/>
                  </a:lnTo>
                  <a:close/>
                </a:path>
              </a:pathLst>
            </a:custGeom>
            <a:blipFill>
              <a:blip r:embed="rId5"/>
              <a:stretch>
                <a:fillRect l="0" t="0" r="0" b="0"/>
              </a:stretch>
            </a:blipFill>
          </p:spPr>
        </p:sp>
        <p:sp>
          <p:nvSpPr>
            <p:cNvPr name="Freeform 10" id="10"/>
            <p:cNvSpPr/>
            <p:nvPr/>
          </p:nvSpPr>
          <p:spPr>
            <a:xfrm flipH="false" flipV="false" rot="0">
              <a:off x="6593884" y="124203"/>
              <a:ext cx="16587076" cy="9324174"/>
            </a:xfrm>
            <a:custGeom>
              <a:avLst/>
              <a:gdLst/>
              <a:ahLst/>
              <a:cxnLst/>
              <a:rect r="r" b="b" t="t" l="l"/>
              <a:pathLst>
                <a:path h="9324174" w="16587076">
                  <a:moveTo>
                    <a:pt x="0" y="0"/>
                  </a:moveTo>
                  <a:lnTo>
                    <a:pt x="16587076" y="0"/>
                  </a:lnTo>
                  <a:lnTo>
                    <a:pt x="16587076" y="9324174"/>
                  </a:lnTo>
                  <a:lnTo>
                    <a:pt x="0" y="9324174"/>
                  </a:lnTo>
                  <a:lnTo>
                    <a:pt x="0" y="0"/>
                  </a:lnTo>
                  <a:close/>
                </a:path>
              </a:pathLst>
            </a:custGeom>
            <a:blipFill>
              <a:blip r:embed="rId6"/>
              <a:stretch>
                <a:fillRect l="0" t="0" r="0" b="-64"/>
              </a:stretch>
            </a:blipFill>
          </p:spPr>
        </p:sp>
        <p:sp>
          <p:nvSpPr>
            <p:cNvPr name="TextBox 11" id="11"/>
            <p:cNvSpPr txBox="true"/>
            <p:nvPr/>
          </p:nvSpPr>
          <p:spPr>
            <a:xfrm rot="0">
              <a:off x="0" y="3755047"/>
              <a:ext cx="6243253" cy="1222489"/>
            </a:xfrm>
            <a:prstGeom prst="rect">
              <a:avLst/>
            </a:prstGeom>
          </p:spPr>
          <p:txBody>
            <a:bodyPr anchor="t" rtlCol="false" tIns="0" lIns="0" bIns="0" rIns="0">
              <a:spAutoFit/>
            </a:bodyPr>
            <a:lstStyle/>
            <a:p>
              <a:pPr algn="l">
                <a:lnSpc>
                  <a:spcPts val="3520"/>
                </a:lnSpc>
              </a:pPr>
              <a:r>
                <a:rPr lang="en-US" sz="3200" spc="-128" b="true">
                  <a:solidFill>
                    <a:srgbClr val="FFFFFF"/>
                  </a:solidFill>
                  <a:latin typeface="Poppins Bold"/>
                  <a:ea typeface="Poppins Bold"/>
                  <a:cs typeface="Poppins Bold"/>
                  <a:sym typeface="Poppins Bold"/>
                </a:rPr>
                <a:t>Dashboard Performance Analytics</a:t>
              </a:r>
            </a:p>
          </p:txBody>
        </p:sp>
        <p:sp>
          <p:nvSpPr>
            <p:cNvPr name="TextBox 12" id="12"/>
            <p:cNvSpPr txBox="true"/>
            <p:nvPr/>
          </p:nvSpPr>
          <p:spPr>
            <a:xfrm rot="0">
              <a:off x="0" y="5070457"/>
              <a:ext cx="5790395" cy="504726"/>
            </a:xfrm>
            <a:prstGeom prst="rect">
              <a:avLst/>
            </a:prstGeom>
          </p:spPr>
          <p:txBody>
            <a:bodyPr anchor="t" rtlCol="false" tIns="0" lIns="0" bIns="0" rIns="0">
              <a:spAutoFit/>
            </a:bodyPr>
            <a:lstStyle/>
            <a:p>
              <a:pPr algn="just">
                <a:lnSpc>
                  <a:spcPts val="2849"/>
                </a:lnSpc>
              </a:pPr>
              <a:r>
                <a:rPr lang="en-US" sz="2499" spc="-74" u="sng">
                  <a:solidFill>
                    <a:srgbClr val="FFFFFF"/>
                  </a:solidFill>
                  <a:latin typeface="Poppins"/>
                  <a:ea typeface="Poppins"/>
                  <a:cs typeface="Poppins"/>
                  <a:sym typeface="Poppins"/>
                  <a:hlinkClick r:id="rId7" tooltip="https://lookerstudio.google.com/reporting/c8440d76-f658-4be4-aeb4-7e0fb8c1e7a6"/>
                </a:rPr>
                <a:t>Product Analysis Page (2/3)</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123"/>
            <a:ext cx="18288000" cy="10932343"/>
          </a:xfrm>
          <a:custGeom>
            <a:avLst/>
            <a:gdLst/>
            <a:ahLst/>
            <a:cxnLst/>
            <a:rect r="r" b="b" t="t" l="l"/>
            <a:pathLst>
              <a:path h="10932343" w="18288000">
                <a:moveTo>
                  <a:pt x="0" y="0"/>
                </a:moveTo>
                <a:lnTo>
                  <a:pt x="18288000" y="0"/>
                </a:lnTo>
                <a:lnTo>
                  <a:pt x="18288000" y="10932344"/>
                </a:lnTo>
                <a:lnTo>
                  <a:pt x="0" y="10932344"/>
                </a:lnTo>
                <a:lnTo>
                  <a:pt x="0" y="0"/>
                </a:lnTo>
                <a:close/>
              </a:path>
            </a:pathLst>
          </a:custGeom>
          <a:blipFill>
            <a:blip r:embed="rId2"/>
            <a:stretch>
              <a:fillRect l="-2935" t="0" r="-2236" b="-17437"/>
            </a:stretch>
          </a:blipFill>
        </p:spPr>
      </p:sp>
      <p:grpSp>
        <p:nvGrpSpPr>
          <p:cNvPr name="Group 3" id="3"/>
          <p:cNvGrpSpPr/>
          <p:nvPr/>
        </p:nvGrpSpPr>
        <p:grpSpPr>
          <a:xfrm rot="0">
            <a:off x="0" y="0"/>
            <a:ext cx="38268962" cy="10464221"/>
            <a:chOff x="0" y="0"/>
            <a:chExt cx="10079068" cy="2756009"/>
          </a:xfrm>
        </p:grpSpPr>
        <p:sp>
          <p:nvSpPr>
            <p:cNvPr name="Freeform 4" id="4"/>
            <p:cNvSpPr/>
            <p:nvPr/>
          </p:nvSpPr>
          <p:spPr>
            <a:xfrm flipH="false" flipV="false" rot="0">
              <a:off x="0" y="0"/>
              <a:ext cx="10079069" cy="2756009"/>
            </a:xfrm>
            <a:custGeom>
              <a:avLst/>
              <a:gdLst/>
              <a:ahLst/>
              <a:cxnLst/>
              <a:rect r="r" b="b" t="t" l="l"/>
              <a:pathLst>
                <a:path h="2756009" w="10079069">
                  <a:moveTo>
                    <a:pt x="0" y="0"/>
                  </a:moveTo>
                  <a:lnTo>
                    <a:pt x="10079069" y="0"/>
                  </a:lnTo>
                  <a:lnTo>
                    <a:pt x="10079069" y="2756009"/>
                  </a:lnTo>
                  <a:lnTo>
                    <a:pt x="0" y="2756009"/>
                  </a:lnTo>
                  <a:close/>
                </a:path>
              </a:pathLst>
            </a:custGeom>
            <a:gradFill rotWithShape="true">
              <a:gsLst>
                <a:gs pos="0">
                  <a:srgbClr val="6F2884">
                    <a:alpha val="50500"/>
                  </a:srgbClr>
                </a:gs>
                <a:gs pos="50000">
                  <a:srgbClr val="6F2884">
                    <a:alpha val="60000"/>
                  </a:srgbClr>
                </a:gs>
                <a:gs pos="100000">
                  <a:srgbClr val="F9E4FF">
                    <a:alpha val="9000"/>
                  </a:srgbClr>
                </a:gs>
              </a:gsLst>
              <a:lin ang="0"/>
            </a:gradFill>
          </p:spPr>
        </p:sp>
        <p:sp>
          <p:nvSpPr>
            <p:cNvPr name="TextBox 5" id="5"/>
            <p:cNvSpPr txBox="true"/>
            <p:nvPr/>
          </p:nvSpPr>
          <p:spPr>
            <a:xfrm>
              <a:off x="0" y="-57150"/>
              <a:ext cx="10079068" cy="28131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392516" y="1777579"/>
            <a:ext cx="12440307" cy="6997673"/>
          </a:xfrm>
          <a:custGeom>
            <a:avLst/>
            <a:gdLst/>
            <a:ahLst/>
            <a:cxnLst/>
            <a:rect r="r" b="b" t="t" l="l"/>
            <a:pathLst>
              <a:path h="6997673" w="12440307">
                <a:moveTo>
                  <a:pt x="0" y="0"/>
                </a:moveTo>
                <a:lnTo>
                  <a:pt x="12440307" y="0"/>
                </a:lnTo>
                <a:lnTo>
                  <a:pt x="12440307" y="6997673"/>
                </a:lnTo>
                <a:lnTo>
                  <a:pt x="0" y="6997673"/>
                </a:lnTo>
                <a:lnTo>
                  <a:pt x="0" y="0"/>
                </a:lnTo>
                <a:close/>
              </a:path>
            </a:pathLst>
          </a:custGeom>
          <a:blipFill>
            <a:blip r:embed="rId3"/>
            <a:stretch>
              <a:fillRect l="0" t="0" r="0" b="0"/>
            </a:stretch>
          </a:blipFill>
        </p:spPr>
      </p:sp>
      <p:sp>
        <p:nvSpPr>
          <p:cNvPr name="Freeform 7" id="7"/>
          <p:cNvSpPr/>
          <p:nvPr/>
        </p:nvSpPr>
        <p:spPr>
          <a:xfrm flipH="false" flipV="false" rot="0">
            <a:off x="455177" y="1688969"/>
            <a:ext cx="1953710" cy="717378"/>
          </a:xfrm>
          <a:custGeom>
            <a:avLst/>
            <a:gdLst/>
            <a:ahLst/>
            <a:cxnLst/>
            <a:rect r="r" b="b" t="t" l="l"/>
            <a:pathLst>
              <a:path h="717378" w="1953710">
                <a:moveTo>
                  <a:pt x="0" y="0"/>
                </a:moveTo>
                <a:lnTo>
                  <a:pt x="1953710" y="0"/>
                </a:lnTo>
                <a:lnTo>
                  <a:pt x="1953710" y="717378"/>
                </a:lnTo>
                <a:lnTo>
                  <a:pt x="0" y="717378"/>
                </a:lnTo>
                <a:lnTo>
                  <a:pt x="0" y="0"/>
                </a:lnTo>
                <a:close/>
              </a:path>
            </a:pathLst>
          </a:custGeom>
          <a:blipFill>
            <a:blip r:embed="rId4"/>
            <a:stretch>
              <a:fillRect l="0" t="-2755" r="0" b="-2755"/>
            </a:stretch>
          </a:blipFill>
        </p:spPr>
      </p:sp>
      <p:sp>
        <p:nvSpPr>
          <p:cNvPr name="Freeform 8" id="8"/>
          <p:cNvSpPr/>
          <p:nvPr/>
        </p:nvSpPr>
        <p:spPr>
          <a:xfrm flipH="false" flipV="false" rot="0">
            <a:off x="5400591" y="1782121"/>
            <a:ext cx="12432232" cy="6993130"/>
          </a:xfrm>
          <a:custGeom>
            <a:avLst/>
            <a:gdLst/>
            <a:ahLst/>
            <a:cxnLst/>
            <a:rect r="r" b="b" t="t" l="l"/>
            <a:pathLst>
              <a:path h="6993130" w="12432232">
                <a:moveTo>
                  <a:pt x="0" y="0"/>
                </a:moveTo>
                <a:lnTo>
                  <a:pt x="12432232" y="0"/>
                </a:lnTo>
                <a:lnTo>
                  <a:pt x="12432232" y="6993131"/>
                </a:lnTo>
                <a:lnTo>
                  <a:pt x="0" y="6993131"/>
                </a:lnTo>
                <a:lnTo>
                  <a:pt x="0" y="0"/>
                </a:lnTo>
                <a:close/>
              </a:path>
            </a:pathLst>
          </a:custGeom>
          <a:blipFill>
            <a:blip r:embed="rId5"/>
            <a:stretch>
              <a:fillRect l="0" t="0" r="0" b="0"/>
            </a:stretch>
          </a:blipFill>
        </p:spPr>
      </p:sp>
      <p:sp>
        <p:nvSpPr>
          <p:cNvPr name="Freeform 9" id="9"/>
          <p:cNvSpPr/>
          <p:nvPr/>
        </p:nvSpPr>
        <p:spPr>
          <a:xfrm flipH="false" flipV="false" rot="0">
            <a:off x="5400591" y="1777579"/>
            <a:ext cx="12432232" cy="6993130"/>
          </a:xfrm>
          <a:custGeom>
            <a:avLst/>
            <a:gdLst/>
            <a:ahLst/>
            <a:cxnLst/>
            <a:rect r="r" b="b" t="t" l="l"/>
            <a:pathLst>
              <a:path h="6993130" w="12432232">
                <a:moveTo>
                  <a:pt x="0" y="0"/>
                </a:moveTo>
                <a:lnTo>
                  <a:pt x="12432232" y="0"/>
                </a:lnTo>
                <a:lnTo>
                  <a:pt x="12432232" y="6993131"/>
                </a:lnTo>
                <a:lnTo>
                  <a:pt x="0" y="6993131"/>
                </a:lnTo>
                <a:lnTo>
                  <a:pt x="0" y="0"/>
                </a:lnTo>
                <a:close/>
              </a:path>
            </a:pathLst>
          </a:custGeom>
          <a:blipFill>
            <a:blip r:embed="rId6"/>
            <a:stretch>
              <a:fillRect l="0" t="0" r="0" b="0"/>
            </a:stretch>
          </a:blipFill>
        </p:spPr>
      </p:sp>
      <p:sp>
        <p:nvSpPr>
          <p:cNvPr name="TextBox 10" id="10"/>
          <p:cNvSpPr txBox="true"/>
          <p:nvPr/>
        </p:nvSpPr>
        <p:spPr>
          <a:xfrm rot="0">
            <a:off x="455177" y="4505254"/>
            <a:ext cx="4682439" cy="916867"/>
          </a:xfrm>
          <a:prstGeom prst="rect">
            <a:avLst/>
          </a:prstGeom>
        </p:spPr>
        <p:txBody>
          <a:bodyPr anchor="t" rtlCol="false" tIns="0" lIns="0" bIns="0" rIns="0">
            <a:spAutoFit/>
          </a:bodyPr>
          <a:lstStyle/>
          <a:p>
            <a:pPr algn="l">
              <a:lnSpc>
                <a:spcPts val="3520"/>
              </a:lnSpc>
            </a:pPr>
            <a:r>
              <a:rPr lang="en-US" sz="3200" spc="-128" b="true">
                <a:solidFill>
                  <a:srgbClr val="FFFFFF"/>
                </a:solidFill>
                <a:latin typeface="Poppins Bold"/>
                <a:ea typeface="Poppins Bold"/>
                <a:cs typeface="Poppins Bold"/>
                <a:sym typeface="Poppins Bold"/>
              </a:rPr>
              <a:t>Dashboard Performance Analytics</a:t>
            </a:r>
          </a:p>
        </p:txBody>
      </p:sp>
      <p:sp>
        <p:nvSpPr>
          <p:cNvPr name="TextBox 11" id="11"/>
          <p:cNvSpPr txBox="true"/>
          <p:nvPr/>
        </p:nvSpPr>
        <p:spPr>
          <a:xfrm rot="0">
            <a:off x="455177" y="5489430"/>
            <a:ext cx="4553861" cy="380926"/>
          </a:xfrm>
          <a:prstGeom prst="rect">
            <a:avLst/>
          </a:prstGeom>
        </p:spPr>
        <p:txBody>
          <a:bodyPr anchor="t" rtlCol="false" tIns="0" lIns="0" bIns="0" rIns="0">
            <a:spAutoFit/>
          </a:bodyPr>
          <a:lstStyle/>
          <a:p>
            <a:pPr algn="just">
              <a:lnSpc>
                <a:spcPts val="2849"/>
              </a:lnSpc>
            </a:pPr>
            <a:r>
              <a:rPr lang="en-US" sz="2499" spc="-74" u="sng">
                <a:solidFill>
                  <a:srgbClr val="FFFFFF"/>
                </a:solidFill>
                <a:latin typeface="Poppins"/>
                <a:ea typeface="Poppins"/>
                <a:cs typeface="Poppins"/>
                <a:sym typeface="Poppins"/>
                <a:hlinkClick r:id="rId7" tooltip="https://lookerstudio.google.com/reporting/c8440d76-f658-4be4-aeb4-7e0fb8c1e7a6"/>
              </a:rPr>
              <a:t>Customer Analysis Page (3/3)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22672"/>
            <a:ext cx="18288000" cy="6489505"/>
          </a:xfrm>
          <a:custGeom>
            <a:avLst/>
            <a:gdLst/>
            <a:ahLst/>
            <a:cxnLst/>
            <a:rect r="r" b="b" t="t" l="l"/>
            <a:pathLst>
              <a:path h="6489505" w="18288000">
                <a:moveTo>
                  <a:pt x="0" y="0"/>
                </a:moveTo>
                <a:lnTo>
                  <a:pt x="18288000" y="0"/>
                </a:lnTo>
                <a:lnTo>
                  <a:pt x="18288000" y="6489505"/>
                </a:lnTo>
                <a:lnTo>
                  <a:pt x="0" y="6489505"/>
                </a:lnTo>
                <a:lnTo>
                  <a:pt x="0" y="0"/>
                </a:lnTo>
                <a:close/>
              </a:path>
            </a:pathLst>
          </a:custGeom>
          <a:blipFill>
            <a:blip r:embed="rId2"/>
            <a:stretch>
              <a:fillRect l="-2935" t="0" r="-2236" b="-97837"/>
            </a:stretch>
          </a:blipFill>
        </p:spPr>
      </p:sp>
      <p:sp>
        <p:nvSpPr>
          <p:cNvPr name="Freeform 3" id="3"/>
          <p:cNvSpPr/>
          <p:nvPr/>
        </p:nvSpPr>
        <p:spPr>
          <a:xfrm flipH="false" flipV="false" rot="0">
            <a:off x="0" y="-2062767"/>
            <a:ext cx="18288000" cy="8229600"/>
          </a:xfrm>
          <a:custGeom>
            <a:avLst/>
            <a:gdLst/>
            <a:ahLst/>
            <a:cxnLst/>
            <a:rect r="r" b="b" t="t" l="l"/>
            <a:pathLst>
              <a:path h="8229600" w="18288000">
                <a:moveTo>
                  <a:pt x="0" y="0"/>
                </a:moveTo>
                <a:lnTo>
                  <a:pt x="18288000" y="0"/>
                </a:lnTo>
                <a:lnTo>
                  <a:pt x="18288000" y="8229600"/>
                </a:lnTo>
                <a:lnTo>
                  <a:pt x="0" y="8229600"/>
                </a:lnTo>
                <a:lnTo>
                  <a:pt x="0" y="0"/>
                </a:lnTo>
                <a:close/>
              </a:path>
            </a:pathLst>
          </a:custGeom>
          <a:blipFill>
            <a:blip r:embed="rId3"/>
            <a:stretch>
              <a:fillRect l="0" t="-1413" r="0" b="-46869"/>
            </a:stretch>
          </a:blipFill>
        </p:spPr>
      </p:sp>
      <p:sp>
        <p:nvSpPr>
          <p:cNvPr name="Freeform 4" id="4"/>
          <p:cNvSpPr/>
          <p:nvPr/>
        </p:nvSpPr>
        <p:spPr>
          <a:xfrm flipH="false" flipV="false" rot="0">
            <a:off x="-380989" y="-2062767"/>
            <a:ext cx="18980194" cy="8229600"/>
          </a:xfrm>
          <a:custGeom>
            <a:avLst/>
            <a:gdLst/>
            <a:ahLst/>
            <a:cxnLst/>
            <a:rect r="r" b="b" t="t" l="l"/>
            <a:pathLst>
              <a:path h="8229600" w="18980194">
                <a:moveTo>
                  <a:pt x="0" y="0"/>
                </a:moveTo>
                <a:lnTo>
                  <a:pt x="18980195" y="0"/>
                </a:lnTo>
                <a:lnTo>
                  <a:pt x="18980195" y="8229600"/>
                </a:lnTo>
                <a:lnTo>
                  <a:pt x="0" y="8229600"/>
                </a:lnTo>
                <a:lnTo>
                  <a:pt x="0" y="0"/>
                </a:lnTo>
                <a:close/>
              </a:path>
            </a:pathLst>
          </a:custGeom>
          <a:blipFill>
            <a:blip r:embed="rId4"/>
            <a:stretch>
              <a:fillRect l="0" t="-14865" r="0" b="-14865"/>
            </a:stretch>
          </a:blipFill>
        </p:spPr>
      </p:sp>
      <p:grpSp>
        <p:nvGrpSpPr>
          <p:cNvPr name="Group 5" id="5"/>
          <p:cNvGrpSpPr/>
          <p:nvPr/>
        </p:nvGrpSpPr>
        <p:grpSpPr>
          <a:xfrm rot="0">
            <a:off x="0" y="-735621"/>
            <a:ext cx="21474748" cy="6902455"/>
            <a:chOff x="0" y="0"/>
            <a:chExt cx="5655901" cy="1817930"/>
          </a:xfrm>
        </p:grpSpPr>
        <p:sp>
          <p:nvSpPr>
            <p:cNvPr name="Freeform 6" id="6"/>
            <p:cNvSpPr/>
            <p:nvPr/>
          </p:nvSpPr>
          <p:spPr>
            <a:xfrm flipH="false" flipV="false" rot="0">
              <a:off x="0" y="0"/>
              <a:ext cx="5655901" cy="1817931"/>
            </a:xfrm>
            <a:custGeom>
              <a:avLst/>
              <a:gdLst/>
              <a:ahLst/>
              <a:cxnLst/>
              <a:rect r="r" b="b" t="t" l="l"/>
              <a:pathLst>
                <a:path h="1817931" w="5655901">
                  <a:moveTo>
                    <a:pt x="0" y="0"/>
                  </a:moveTo>
                  <a:lnTo>
                    <a:pt x="5655901" y="0"/>
                  </a:lnTo>
                  <a:lnTo>
                    <a:pt x="5655901" y="1817931"/>
                  </a:lnTo>
                  <a:lnTo>
                    <a:pt x="0" y="1817931"/>
                  </a:lnTo>
                  <a:close/>
                </a:path>
              </a:pathLst>
            </a:custGeom>
            <a:gradFill rotWithShape="true">
              <a:gsLst>
                <a:gs pos="0">
                  <a:srgbClr val="6F2884">
                    <a:alpha val="87000"/>
                  </a:srgbClr>
                </a:gs>
                <a:gs pos="50000">
                  <a:srgbClr val="6F2884">
                    <a:alpha val="60000"/>
                  </a:srgbClr>
                </a:gs>
                <a:gs pos="100000">
                  <a:srgbClr val="F9E4FF">
                    <a:alpha val="9000"/>
                  </a:srgbClr>
                </a:gs>
              </a:gsLst>
              <a:lin ang="0"/>
            </a:gradFill>
          </p:spPr>
        </p:sp>
        <p:sp>
          <p:nvSpPr>
            <p:cNvPr name="TextBox 7" id="7"/>
            <p:cNvSpPr txBox="true"/>
            <p:nvPr/>
          </p:nvSpPr>
          <p:spPr>
            <a:xfrm>
              <a:off x="0" y="-57150"/>
              <a:ext cx="5655901" cy="187508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64404" y="1480533"/>
            <a:ext cx="14559192" cy="1143000"/>
          </a:xfrm>
          <a:prstGeom prst="rect">
            <a:avLst/>
          </a:prstGeom>
        </p:spPr>
        <p:txBody>
          <a:bodyPr anchor="t" rtlCol="false" tIns="0" lIns="0" bIns="0" rIns="0">
            <a:spAutoFit/>
          </a:bodyPr>
          <a:lstStyle/>
          <a:p>
            <a:pPr algn="ctr">
              <a:lnSpc>
                <a:spcPts val="8250"/>
              </a:lnSpc>
            </a:pPr>
            <a:r>
              <a:rPr lang="en-US" b="true" sz="7500" spc="-300">
                <a:solidFill>
                  <a:srgbClr val="FFFFFF"/>
                </a:solidFill>
                <a:latin typeface="Poppins Bold"/>
                <a:ea typeface="Poppins Bold"/>
                <a:cs typeface="Poppins Bold"/>
                <a:sym typeface="Poppins Bold"/>
              </a:rPr>
              <a:t>Macro-Meso-Micro Framework</a:t>
            </a:r>
          </a:p>
        </p:txBody>
      </p:sp>
      <p:sp>
        <p:nvSpPr>
          <p:cNvPr name="TextBox 9" id="9"/>
          <p:cNvSpPr txBox="true"/>
          <p:nvPr/>
        </p:nvSpPr>
        <p:spPr>
          <a:xfrm rot="0">
            <a:off x="993809" y="2846295"/>
            <a:ext cx="16230600" cy="1636962"/>
          </a:xfrm>
          <a:prstGeom prst="rect">
            <a:avLst/>
          </a:prstGeom>
        </p:spPr>
        <p:txBody>
          <a:bodyPr anchor="t" rtlCol="false" tIns="0" lIns="0" bIns="0" rIns="0">
            <a:spAutoFit/>
          </a:bodyPr>
          <a:lstStyle/>
          <a:p>
            <a:pPr algn="just">
              <a:lnSpc>
                <a:spcPts val="2622"/>
              </a:lnSpc>
            </a:pPr>
            <a:r>
              <a:rPr lang="en-US" sz="2300" spc="-69">
                <a:solidFill>
                  <a:srgbClr val="FFFFFF"/>
                </a:solidFill>
                <a:latin typeface="Poppins"/>
                <a:ea typeface="Poppins"/>
                <a:cs typeface="Poppins"/>
                <a:sym typeface="Poppins"/>
              </a:rPr>
              <a:t>The analysis employs a macro–meso–micro framework, starting with broad business questions and progressively narrowing down to specific data challenges. This structure is reflected in the dashboard, organized into three main sections: Overview (Macro), Product Analysis (Meso), and Customer Analysis (Micro). By moving from macro-level insights to detailed meso- and micro-level perspectives, this approach provides a comprehensive understanding of the business and effectively links strategic objectives to actionable insights.</a:t>
            </a:r>
          </a:p>
        </p:txBody>
      </p:sp>
      <p:grpSp>
        <p:nvGrpSpPr>
          <p:cNvPr name="Group 10" id="10"/>
          <p:cNvGrpSpPr/>
          <p:nvPr/>
        </p:nvGrpSpPr>
        <p:grpSpPr>
          <a:xfrm rot="0">
            <a:off x="6550552" y="4816633"/>
            <a:ext cx="5186897" cy="4441667"/>
            <a:chOff x="0" y="0"/>
            <a:chExt cx="1571944" cy="1346094"/>
          </a:xfrm>
        </p:grpSpPr>
        <p:sp>
          <p:nvSpPr>
            <p:cNvPr name="Freeform 11" id="11"/>
            <p:cNvSpPr/>
            <p:nvPr/>
          </p:nvSpPr>
          <p:spPr>
            <a:xfrm flipH="false" flipV="false" rot="0">
              <a:off x="0" y="0"/>
              <a:ext cx="1571944" cy="1346094"/>
            </a:xfrm>
            <a:custGeom>
              <a:avLst/>
              <a:gdLst/>
              <a:ahLst/>
              <a:cxnLst/>
              <a:rect r="r" b="b" t="t" l="l"/>
              <a:pathLst>
                <a:path h="1346094" w="1571944">
                  <a:moveTo>
                    <a:pt x="128363" y="0"/>
                  </a:moveTo>
                  <a:lnTo>
                    <a:pt x="1443581" y="0"/>
                  </a:lnTo>
                  <a:cubicBezTo>
                    <a:pt x="1477625" y="0"/>
                    <a:pt x="1510275" y="13524"/>
                    <a:pt x="1534347" y="37597"/>
                  </a:cubicBezTo>
                  <a:cubicBezTo>
                    <a:pt x="1558420" y="61669"/>
                    <a:pt x="1571944" y="94319"/>
                    <a:pt x="1571944" y="128363"/>
                  </a:cubicBezTo>
                  <a:lnTo>
                    <a:pt x="1571944" y="1217731"/>
                  </a:lnTo>
                  <a:cubicBezTo>
                    <a:pt x="1571944" y="1251775"/>
                    <a:pt x="1558420" y="1284425"/>
                    <a:pt x="1534347" y="1308498"/>
                  </a:cubicBezTo>
                  <a:cubicBezTo>
                    <a:pt x="1510275" y="1332570"/>
                    <a:pt x="1477625" y="1346094"/>
                    <a:pt x="1443581" y="1346094"/>
                  </a:cubicBezTo>
                  <a:lnTo>
                    <a:pt x="128363" y="1346094"/>
                  </a:lnTo>
                  <a:cubicBezTo>
                    <a:pt x="94319" y="1346094"/>
                    <a:pt x="61669" y="1332570"/>
                    <a:pt x="37597" y="1308498"/>
                  </a:cubicBezTo>
                  <a:cubicBezTo>
                    <a:pt x="13524" y="1284425"/>
                    <a:pt x="0" y="1251775"/>
                    <a:pt x="0" y="1217731"/>
                  </a:cubicBezTo>
                  <a:lnTo>
                    <a:pt x="0" y="128363"/>
                  </a:lnTo>
                  <a:cubicBezTo>
                    <a:pt x="0" y="94319"/>
                    <a:pt x="13524" y="61669"/>
                    <a:pt x="37597" y="37597"/>
                  </a:cubicBezTo>
                  <a:cubicBezTo>
                    <a:pt x="61669" y="13524"/>
                    <a:pt x="94319" y="0"/>
                    <a:pt x="128363" y="0"/>
                  </a:cubicBezTo>
                  <a:close/>
                </a:path>
              </a:pathLst>
            </a:custGeom>
            <a:solidFill>
              <a:srgbClr val="FFFFFF"/>
            </a:solidFill>
            <a:ln w="38100" cap="rnd">
              <a:solidFill>
                <a:srgbClr val="292929"/>
              </a:solidFill>
              <a:prstDash val="solid"/>
              <a:round/>
            </a:ln>
          </p:spPr>
        </p:sp>
        <p:sp>
          <p:nvSpPr>
            <p:cNvPr name="TextBox 12" id="12"/>
            <p:cNvSpPr txBox="true"/>
            <p:nvPr/>
          </p:nvSpPr>
          <p:spPr>
            <a:xfrm>
              <a:off x="0" y="-76200"/>
              <a:ext cx="1571944" cy="1422294"/>
            </a:xfrm>
            <a:prstGeom prst="rect">
              <a:avLst/>
            </a:prstGeom>
          </p:spPr>
          <p:txBody>
            <a:bodyPr anchor="ctr" rtlCol="false" tIns="50800" lIns="50800" bIns="50800" rIns="50800"/>
            <a:lstStyle/>
            <a:p>
              <a:pPr algn="ctr">
                <a:lnSpc>
                  <a:spcPts val="3123"/>
                </a:lnSpc>
              </a:pPr>
            </a:p>
          </p:txBody>
        </p:sp>
      </p:grpSp>
      <p:grpSp>
        <p:nvGrpSpPr>
          <p:cNvPr name="Group 13" id="13"/>
          <p:cNvGrpSpPr/>
          <p:nvPr/>
        </p:nvGrpSpPr>
        <p:grpSpPr>
          <a:xfrm rot="0">
            <a:off x="1028700" y="4816633"/>
            <a:ext cx="5186897" cy="4441667"/>
            <a:chOff x="0" y="0"/>
            <a:chExt cx="1571944" cy="1346094"/>
          </a:xfrm>
        </p:grpSpPr>
        <p:sp>
          <p:nvSpPr>
            <p:cNvPr name="Freeform 14" id="14"/>
            <p:cNvSpPr/>
            <p:nvPr/>
          </p:nvSpPr>
          <p:spPr>
            <a:xfrm flipH="false" flipV="false" rot="0">
              <a:off x="0" y="0"/>
              <a:ext cx="1571944" cy="1346094"/>
            </a:xfrm>
            <a:custGeom>
              <a:avLst/>
              <a:gdLst/>
              <a:ahLst/>
              <a:cxnLst/>
              <a:rect r="r" b="b" t="t" l="l"/>
              <a:pathLst>
                <a:path h="1346094" w="1571944">
                  <a:moveTo>
                    <a:pt x="128363" y="0"/>
                  </a:moveTo>
                  <a:lnTo>
                    <a:pt x="1443581" y="0"/>
                  </a:lnTo>
                  <a:cubicBezTo>
                    <a:pt x="1477625" y="0"/>
                    <a:pt x="1510275" y="13524"/>
                    <a:pt x="1534347" y="37597"/>
                  </a:cubicBezTo>
                  <a:cubicBezTo>
                    <a:pt x="1558420" y="61669"/>
                    <a:pt x="1571944" y="94319"/>
                    <a:pt x="1571944" y="128363"/>
                  </a:cubicBezTo>
                  <a:lnTo>
                    <a:pt x="1571944" y="1217731"/>
                  </a:lnTo>
                  <a:cubicBezTo>
                    <a:pt x="1571944" y="1251775"/>
                    <a:pt x="1558420" y="1284425"/>
                    <a:pt x="1534347" y="1308498"/>
                  </a:cubicBezTo>
                  <a:cubicBezTo>
                    <a:pt x="1510275" y="1332570"/>
                    <a:pt x="1477625" y="1346094"/>
                    <a:pt x="1443581" y="1346094"/>
                  </a:cubicBezTo>
                  <a:lnTo>
                    <a:pt x="128363" y="1346094"/>
                  </a:lnTo>
                  <a:cubicBezTo>
                    <a:pt x="94319" y="1346094"/>
                    <a:pt x="61669" y="1332570"/>
                    <a:pt x="37597" y="1308498"/>
                  </a:cubicBezTo>
                  <a:cubicBezTo>
                    <a:pt x="13524" y="1284425"/>
                    <a:pt x="0" y="1251775"/>
                    <a:pt x="0" y="1217731"/>
                  </a:cubicBezTo>
                  <a:lnTo>
                    <a:pt x="0" y="128363"/>
                  </a:lnTo>
                  <a:cubicBezTo>
                    <a:pt x="0" y="94319"/>
                    <a:pt x="13524" y="61669"/>
                    <a:pt x="37597" y="37597"/>
                  </a:cubicBezTo>
                  <a:cubicBezTo>
                    <a:pt x="61669" y="13524"/>
                    <a:pt x="94319" y="0"/>
                    <a:pt x="128363" y="0"/>
                  </a:cubicBezTo>
                  <a:close/>
                </a:path>
              </a:pathLst>
            </a:custGeom>
            <a:solidFill>
              <a:srgbClr val="FFFFFF"/>
            </a:solidFill>
            <a:ln w="38100" cap="rnd">
              <a:solidFill>
                <a:srgbClr val="292929"/>
              </a:solidFill>
              <a:prstDash val="solid"/>
              <a:round/>
            </a:ln>
          </p:spPr>
        </p:sp>
        <p:sp>
          <p:nvSpPr>
            <p:cNvPr name="TextBox 15" id="15"/>
            <p:cNvSpPr txBox="true"/>
            <p:nvPr/>
          </p:nvSpPr>
          <p:spPr>
            <a:xfrm>
              <a:off x="0" y="-76200"/>
              <a:ext cx="1571944" cy="1422294"/>
            </a:xfrm>
            <a:prstGeom prst="rect">
              <a:avLst/>
            </a:prstGeom>
          </p:spPr>
          <p:txBody>
            <a:bodyPr anchor="ctr" rtlCol="false" tIns="50800" lIns="50800" bIns="50800" rIns="50800"/>
            <a:lstStyle/>
            <a:p>
              <a:pPr algn="ctr">
                <a:lnSpc>
                  <a:spcPts val="3123"/>
                </a:lnSpc>
              </a:pPr>
            </a:p>
          </p:txBody>
        </p:sp>
      </p:grpSp>
      <p:grpSp>
        <p:nvGrpSpPr>
          <p:cNvPr name="Group 16" id="16"/>
          <p:cNvGrpSpPr/>
          <p:nvPr/>
        </p:nvGrpSpPr>
        <p:grpSpPr>
          <a:xfrm rot="0">
            <a:off x="12070823" y="4816633"/>
            <a:ext cx="5186897" cy="4441667"/>
            <a:chOff x="0" y="0"/>
            <a:chExt cx="1571944" cy="1346094"/>
          </a:xfrm>
        </p:grpSpPr>
        <p:sp>
          <p:nvSpPr>
            <p:cNvPr name="Freeform 17" id="17"/>
            <p:cNvSpPr/>
            <p:nvPr/>
          </p:nvSpPr>
          <p:spPr>
            <a:xfrm flipH="false" flipV="false" rot="0">
              <a:off x="0" y="0"/>
              <a:ext cx="1571944" cy="1346094"/>
            </a:xfrm>
            <a:custGeom>
              <a:avLst/>
              <a:gdLst/>
              <a:ahLst/>
              <a:cxnLst/>
              <a:rect r="r" b="b" t="t" l="l"/>
              <a:pathLst>
                <a:path h="1346094" w="1571944">
                  <a:moveTo>
                    <a:pt x="128363" y="0"/>
                  </a:moveTo>
                  <a:lnTo>
                    <a:pt x="1443581" y="0"/>
                  </a:lnTo>
                  <a:cubicBezTo>
                    <a:pt x="1477625" y="0"/>
                    <a:pt x="1510275" y="13524"/>
                    <a:pt x="1534347" y="37597"/>
                  </a:cubicBezTo>
                  <a:cubicBezTo>
                    <a:pt x="1558420" y="61669"/>
                    <a:pt x="1571944" y="94319"/>
                    <a:pt x="1571944" y="128363"/>
                  </a:cubicBezTo>
                  <a:lnTo>
                    <a:pt x="1571944" y="1217731"/>
                  </a:lnTo>
                  <a:cubicBezTo>
                    <a:pt x="1571944" y="1251775"/>
                    <a:pt x="1558420" y="1284425"/>
                    <a:pt x="1534347" y="1308498"/>
                  </a:cubicBezTo>
                  <a:cubicBezTo>
                    <a:pt x="1510275" y="1332570"/>
                    <a:pt x="1477625" y="1346094"/>
                    <a:pt x="1443581" y="1346094"/>
                  </a:cubicBezTo>
                  <a:lnTo>
                    <a:pt x="128363" y="1346094"/>
                  </a:lnTo>
                  <a:cubicBezTo>
                    <a:pt x="94319" y="1346094"/>
                    <a:pt x="61669" y="1332570"/>
                    <a:pt x="37597" y="1308498"/>
                  </a:cubicBezTo>
                  <a:cubicBezTo>
                    <a:pt x="13524" y="1284425"/>
                    <a:pt x="0" y="1251775"/>
                    <a:pt x="0" y="1217731"/>
                  </a:cubicBezTo>
                  <a:lnTo>
                    <a:pt x="0" y="128363"/>
                  </a:lnTo>
                  <a:cubicBezTo>
                    <a:pt x="0" y="94319"/>
                    <a:pt x="13524" y="61669"/>
                    <a:pt x="37597" y="37597"/>
                  </a:cubicBezTo>
                  <a:cubicBezTo>
                    <a:pt x="61669" y="13524"/>
                    <a:pt x="94319" y="0"/>
                    <a:pt x="128363" y="0"/>
                  </a:cubicBezTo>
                  <a:close/>
                </a:path>
              </a:pathLst>
            </a:custGeom>
            <a:solidFill>
              <a:srgbClr val="FFFFFF"/>
            </a:solidFill>
            <a:ln w="38100" cap="rnd">
              <a:solidFill>
                <a:srgbClr val="292929"/>
              </a:solidFill>
              <a:prstDash val="solid"/>
              <a:round/>
            </a:ln>
          </p:spPr>
        </p:sp>
        <p:sp>
          <p:nvSpPr>
            <p:cNvPr name="TextBox 18" id="18"/>
            <p:cNvSpPr txBox="true"/>
            <p:nvPr/>
          </p:nvSpPr>
          <p:spPr>
            <a:xfrm>
              <a:off x="0" y="-76200"/>
              <a:ext cx="1571944" cy="1422294"/>
            </a:xfrm>
            <a:prstGeom prst="rect">
              <a:avLst/>
            </a:prstGeom>
          </p:spPr>
          <p:txBody>
            <a:bodyPr anchor="ctr" rtlCol="false" tIns="50800" lIns="50800" bIns="50800" rIns="50800"/>
            <a:lstStyle/>
            <a:p>
              <a:pPr algn="ctr">
                <a:lnSpc>
                  <a:spcPts val="3123"/>
                </a:lnSpc>
              </a:pPr>
            </a:p>
          </p:txBody>
        </p:sp>
      </p:grpSp>
      <p:grpSp>
        <p:nvGrpSpPr>
          <p:cNvPr name="Group 19" id="19"/>
          <p:cNvGrpSpPr/>
          <p:nvPr/>
        </p:nvGrpSpPr>
        <p:grpSpPr>
          <a:xfrm rot="0">
            <a:off x="1293500" y="5143500"/>
            <a:ext cx="4656976" cy="1185401"/>
            <a:chOff x="0" y="0"/>
            <a:chExt cx="1411346" cy="359248"/>
          </a:xfrm>
        </p:grpSpPr>
        <p:sp>
          <p:nvSpPr>
            <p:cNvPr name="Freeform 20" id="20"/>
            <p:cNvSpPr/>
            <p:nvPr/>
          </p:nvSpPr>
          <p:spPr>
            <a:xfrm flipH="false" flipV="false" rot="0">
              <a:off x="0" y="0"/>
              <a:ext cx="1411346" cy="359248"/>
            </a:xfrm>
            <a:custGeom>
              <a:avLst/>
              <a:gdLst/>
              <a:ahLst/>
              <a:cxnLst/>
              <a:rect r="r" b="b" t="t" l="l"/>
              <a:pathLst>
                <a:path h="359248" w="1411346">
                  <a:moveTo>
                    <a:pt x="101409" y="0"/>
                  </a:moveTo>
                  <a:lnTo>
                    <a:pt x="1309937" y="0"/>
                  </a:lnTo>
                  <a:cubicBezTo>
                    <a:pt x="1336833" y="0"/>
                    <a:pt x="1362626" y="10684"/>
                    <a:pt x="1381644" y="29702"/>
                  </a:cubicBezTo>
                  <a:cubicBezTo>
                    <a:pt x="1400662" y="48720"/>
                    <a:pt x="1411346" y="74513"/>
                    <a:pt x="1411346" y="101409"/>
                  </a:cubicBezTo>
                  <a:lnTo>
                    <a:pt x="1411346" y="257840"/>
                  </a:lnTo>
                  <a:cubicBezTo>
                    <a:pt x="1411346" y="313846"/>
                    <a:pt x="1365944" y="359248"/>
                    <a:pt x="1309937" y="359248"/>
                  </a:cubicBezTo>
                  <a:lnTo>
                    <a:pt x="101409" y="359248"/>
                  </a:lnTo>
                  <a:cubicBezTo>
                    <a:pt x="45402" y="359248"/>
                    <a:pt x="0" y="313846"/>
                    <a:pt x="0" y="257840"/>
                  </a:cubicBezTo>
                  <a:lnTo>
                    <a:pt x="0" y="101409"/>
                  </a:lnTo>
                  <a:cubicBezTo>
                    <a:pt x="0" y="45402"/>
                    <a:pt x="45402" y="0"/>
                    <a:pt x="101409" y="0"/>
                  </a:cubicBezTo>
                  <a:close/>
                </a:path>
              </a:pathLst>
            </a:custGeom>
            <a:solidFill>
              <a:srgbClr val="FFC054"/>
            </a:solidFill>
          </p:spPr>
        </p:sp>
        <p:sp>
          <p:nvSpPr>
            <p:cNvPr name="TextBox 21" id="21"/>
            <p:cNvSpPr txBox="true"/>
            <p:nvPr/>
          </p:nvSpPr>
          <p:spPr>
            <a:xfrm>
              <a:off x="0" y="-76200"/>
              <a:ext cx="1411346" cy="435448"/>
            </a:xfrm>
            <a:prstGeom prst="rect">
              <a:avLst/>
            </a:prstGeom>
          </p:spPr>
          <p:txBody>
            <a:bodyPr anchor="ctr" rtlCol="false" tIns="50800" lIns="50800" bIns="50800" rIns="50800"/>
            <a:lstStyle/>
            <a:p>
              <a:pPr algn="ctr">
                <a:lnSpc>
                  <a:spcPts val="3123"/>
                </a:lnSpc>
              </a:pPr>
            </a:p>
          </p:txBody>
        </p:sp>
      </p:grpSp>
      <p:grpSp>
        <p:nvGrpSpPr>
          <p:cNvPr name="Group 22" id="22"/>
          <p:cNvGrpSpPr/>
          <p:nvPr/>
        </p:nvGrpSpPr>
        <p:grpSpPr>
          <a:xfrm rot="0">
            <a:off x="6815512" y="5143500"/>
            <a:ext cx="4656976" cy="1185401"/>
            <a:chOff x="0" y="0"/>
            <a:chExt cx="1411346" cy="359248"/>
          </a:xfrm>
        </p:grpSpPr>
        <p:sp>
          <p:nvSpPr>
            <p:cNvPr name="Freeform 23" id="23"/>
            <p:cNvSpPr/>
            <p:nvPr/>
          </p:nvSpPr>
          <p:spPr>
            <a:xfrm flipH="false" flipV="false" rot="0">
              <a:off x="0" y="0"/>
              <a:ext cx="1411346" cy="359248"/>
            </a:xfrm>
            <a:custGeom>
              <a:avLst/>
              <a:gdLst/>
              <a:ahLst/>
              <a:cxnLst/>
              <a:rect r="r" b="b" t="t" l="l"/>
              <a:pathLst>
                <a:path h="359248" w="1411346">
                  <a:moveTo>
                    <a:pt x="101409" y="0"/>
                  </a:moveTo>
                  <a:lnTo>
                    <a:pt x="1309937" y="0"/>
                  </a:lnTo>
                  <a:cubicBezTo>
                    <a:pt x="1336833" y="0"/>
                    <a:pt x="1362626" y="10684"/>
                    <a:pt x="1381644" y="29702"/>
                  </a:cubicBezTo>
                  <a:cubicBezTo>
                    <a:pt x="1400662" y="48720"/>
                    <a:pt x="1411346" y="74513"/>
                    <a:pt x="1411346" y="101409"/>
                  </a:cubicBezTo>
                  <a:lnTo>
                    <a:pt x="1411346" y="257840"/>
                  </a:lnTo>
                  <a:cubicBezTo>
                    <a:pt x="1411346" y="313846"/>
                    <a:pt x="1365944" y="359248"/>
                    <a:pt x="1309937" y="359248"/>
                  </a:cubicBezTo>
                  <a:lnTo>
                    <a:pt x="101409" y="359248"/>
                  </a:lnTo>
                  <a:cubicBezTo>
                    <a:pt x="45402" y="359248"/>
                    <a:pt x="0" y="313846"/>
                    <a:pt x="0" y="257840"/>
                  </a:cubicBezTo>
                  <a:lnTo>
                    <a:pt x="0" y="101409"/>
                  </a:lnTo>
                  <a:cubicBezTo>
                    <a:pt x="0" y="45402"/>
                    <a:pt x="45402" y="0"/>
                    <a:pt x="101409" y="0"/>
                  </a:cubicBezTo>
                  <a:close/>
                </a:path>
              </a:pathLst>
            </a:custGeom>
            <a:solidFill>
              <a:srgbClr val="FFC054"/>
            </a:solidFill>
          </p:spPr>
        </p:sp>
        <p:sp>
          <p:nvSpPr>
            <p:cNvPr name="TextBox 24" id="24"/>
            <p:cNvSpPr txBox="true"/>
            <p:nvPr/>
          </p:nvSpPr>
          <p:spPr>
            <a:xfrm>
              <a:off x="0" y="-76200"/>
              <a:ext cx="1411346" cy="435448"/>
            </a:xfrm>
            <a:prstGeom prst="rect">
              <a:avLst/>
            </a:prstGeom>
          </p:spPr>
          <p:txBody>
            <a:bodyPr anchor="ctr" rtlCol="false" tIns="50800" lIns="50800" bIns="50800" rIns="50800"/>
            <a:lstStyle/>
            <a:p>
              <a:pPr algn="ctr">
                <a:lnSpc>
                  <a:spcPts val="3123"/>
                </a:lnSpc>
              </a:pPr>
            </a:p>
          </p:txBody>
        </p:sp>
      </p:grpSp>
      <p:grpSp>
        <p:nvGrpSpPr>
          <p:cNvPr name="Group 25" id="25"/>
          <p:cNvGrpSpPr/>
          <p:nvPr/>
        </p:nvGrpSpPr>
        <p:grpSpPr>
          <a:xfrm rot="0">
            <a:off x="12356573" y="5143500"/>
            <a:ext cx="4656976" cy="1185401"/>
            <a:chOff x="0" y="0"/>
            <a:chExt cx="1411346" cy="359248"/>
          </a:xfrm>
        </p:grpSpPr>
        <p:sp>
          <p:nvSpPr>
            <p:cNvPr name="Freeform 26" id="26"/>
            <p:cNvSpPr/>
            <p:nvPr/>
          </p:nvSpPr>
          <p:spPr>
            <a:xfrm flipH="false" flipV="false" rot="0">
              <a:off x="0" y="0"/>
              <a:ext cx="1411346" cy="359248"/>
            </a:xfrm>
            <a:custGeom>
              <a:avLst/>
              <a:gdLst/>
              <a:ahLst/>
              <a:cxnLst/>
              <a:rect r="r" b="b" t="t" l="l"/>
              <a:pathLst>
                <a:path h="359248" w="1411346">
                  <a:moveTo>
                    <a:pt x="101409" y="0"/>
                  </a:moveTo>
                  <a:lnTo>
                    <a:pt x="1309937" y="0"/>
                  </a:lnTo>
                  <a:cubicBezTo>
                    <a:pt x="1336833" y="0"/>
                    <a:pt x="1362626" y="10684"/>
                    <a:pt x="1381644" y="29702"/>
                  </a:cubicBezTo>
                  <a:cubicBezTo>
                    <a:pt x="1400662" y="48720"/>
                    <a:pt x="1411346" y="74513"/>
                    <a:pt x="1411346" y="101409"/>
                  </a:cubicBezTo>
                  <a:lnTo>
                    <a:pt x="1411346" y="257840"/>
                  </a:lnTo>
                  <a:cubicBezTo>
                    <a:pt x="1411346" y="313846"/>
                    <a:pt x="1365944" y="359248"/>
                    <a:pt x="1309937" y="359248"/>
                  </a:cubicBezTo>
                  <a:lnTo>
                    <a:pt x="101409" y="359248"/>
                  </a:lnTo>
                  <a:cubicBezTo>
                    <a:pt x="45402" y="359248"/>
                    <a:pt x="0" y="313846"/>
                    <a:pt x="0" y="257840"/>
                  </a:cubicBezTo>
                  <a:lnTo>
                    <a:pt x="0" y="101409"/>
                  </a:lnTo>
                  <a:cubicBezTo>
                    <a:pt x="0" y="45402"/>
                    <a:pt x="45402" y="0"/>
                    <a:pt x="101409" y="0"/>
                  </a:cubicBezTo>
                  <a:close/>
                </a:path>
              </a:pathLst>
            </a:custGeom>
            <a:solidFill>
              <a:srgbClr val="FFC054"/>
            </a:solidFill>
          </p:spPr>
        </p:sp>
        <p:sp>
          <p:nvSpPr>
            <p:cNvPr name="TextBox 27" id="27"/>
            <p:cNvSpPr txBox="true"/>
            <p:nvPr/>
          </p:nvSpPr>
          <p:spPr>
            <a:xfrm>
              <a:off x="0" y="-76200"/>
              <a:ext cx="1411346" cy="435448"/>
            </a:xfrm>
            <a:prstGeom prst="rect">
              <a:avLst/>
            </a:prstGeom>
          </p:spPr>
          <p:txBody>
            <a:bodyPr anchor="ctr" rtlCol="false" tIns="50800" lIns="50800" bIns="50800" rIns="50800"/>
            <a:lstStyle/>
            <a:p>
              <a:pPr algn="ctr">
                <a:lnSpc>
                  <a:spcPts val="3123"/>
                </a:lnSpc>
              </a:pPr>
            </a:p>
          </p:txBody>
        </p:sp>
      </p:grpSp>
      <p:sp>
        <p:nvSpPr>
          <p:cNvPr name="TextBox 28" id="28"/>
          <p:cNvSpPr txBox="true"/>
          <p:nvPr/>
        </p:nvSpPr>
        <p:spPr>
          <a:xfrm rot="0">
            <a:off x="1293500" y="5399904"/>
            <a:ext cx="4656976" cy="577343"/>
          </a:xfrm>
          <a:prstGeom prst="rect">
            <a:avLst/>
          </a:prstGeom>
        </p:spPr>
        <p:txBody>
          <a:bodyPr anchor="t" rtlCol="false" tIns="0" lIns="0" bIns="0" rIns="0">
            <a:spAutoFit/>
          </a:bodyPr>
          <a:lstStyle/>
          <a:p>
            <a:pPr algn="ctr">
              <a:lnSpc>
                <a:spcPts val="4543"/>
              </a:lnSpc>
              <a:spcBef>
                <a:spcPct val="0"/>
              </a:spcBef>
            </a:pPr>
            <a:r>
              <a:rPr lang="en-US" b="true" sz="3199" spc="-236">
                <a:solidFill>
                  <a:srgbClr val="000000"/>
                </a:solidFill>
                <a:latin typeface="Poppins Bold"/>
                <a:ea typeface="Poppins Bold"/>
                <a:cs typeface="Poppins Bold"/>
                <a:sym typeface="Poppins Bold"/>
              </a:rPr>
              <a:t>Macro</a:t>
            </a:r>
          </a:p>
        </p:txBody>
      </p:sp>
      <p:sp>
        <p:nvSpPr>
          <p:cNvPr name="TextBox 29" id="29"/>
          <p:cNvSpPr txBox="true"/>
          <p:nvPr/>
        </p:nvSpPr>
        <p:spPr>
          <a:xfrm rot="0">
            <a:off x="6815512" y="5399904"/>
            <a:ext cx="4656976" cy="577343"/>
          </a:xfrm>
          <a:prstGeom prst="rect">
            <a:avLst/>
          </a:prstGeom>
        </p:spPr>
        <p:txBody>
          <a:bodyPr anchor="t" rtlCol="false" tIns="0" lIns="0" bIns="0" rIns="0">
            <a:spAutoFit/>
          </a:bodyPr>
          <a:lstStyle/>
          <a:p>
            <a:pPr algn="ctr">
              <a:lnSpc>
                <a:spcPts val="4543"/>
              </a:lnSpc>
              <a:spcBef>
                <a:spcPct val="0"/>
              </a:spcBef>
            </a:pPr>
            <a:r>
              <a:rPr lang="en-US" b="true" sz="3199" spc="-236">
                <a:solidFill>
                  <a:srgbClr val="000000"/>
                </a:solidFill>
                <a:latin typeface="Poppins Bold"/>
                <a:ea typeface="Poppins Bold"/>
                <a:cs typeface="Poppins Bold"/>
                <a:sym typeface="Poppins Bold"/>
              </a:rPr>
              <a:t>Meso</a:t>
            </a:r>
          </a:p>
        </p:txBody>
      </p:sp>
      <p:sp>
        <p:nvSpPr>
          <p:cNvPr name="TextBox 30" id="30"/>
          <p:cNvSpPr txBox="true"/>
          <p:nvPr/>
        </p:nvSpPr>
        <p:spPr>
          <a:xfrm rot="0">
            <a:off x="12356573" y="5399904"/>
            <a:ext cx="4656976" cy="577343"/>
          </a:xfrm>
          <a:prstGeom prst="rect">
            <a:avLst/>
          </a:prstGeom>
        </p:spPr>
        <p:txBody>
          <a:bodyPr anchor="t" rtlCol="false" tIns="0" lIns="0" bIns="0" rIns="0">
            <a:spAutoFit/>
          </a:bodyPr>
          <a:lstStyle/>
          <a:p>
            <a:pPr algn="ctr">
              <a:lnSpc>
                <a:spcPts val="4543"/>
              </a:lnSpc>
              <a:spcBef>
                <a:spcPct val="0"/>
              </a:spcBef>
            </a:pPr>
            <a:r>
              <a:rPr lang="en-US" b="true" sz="3199" spc="-236">
                <a:solidFill>
                  <a:srgbClr val="000000"/>
                </a:solidFill>
                <a:latin typeface="Poppins Bold"/>
                <a:ea typeface="Poppins Bold"/>
                <a:cs typeface="Poppins Bold"/>
                <a:sym typeface="Poppins Bold"/>
              </a:rPr>
              <a:t>Micro</a:t>
            </a:r>
          </a:p>
        </p:txBody>
      </p:sp>
      <p:sp>
        <p:nvSpPr>
          <p:cNvPr name="TextBox 31" id="31"/>
          <p:cNvSpPr txBox="true"/>
          <p:nvPr/>
        </p:nvSpPr>
        <p:spPr>
          <a:xfrm rot="0">
            <a:off x="1293500" y="6538451"/>
            <a:ext cx="4656976" cy="1850815"/>
          </a:xfrm>
          <a:prstGeom prst="rect">
            <a:avLst/>
          </a:prstGeom>
        </p:spPr>
        <p:txBody>
          <a:bodyPr anchor="t" rtlCol="false" tIns="0" lIns="0" bIns="0" rIns="0">
            <a:spAutoFit/>
          </a:bodyPr>
          <a:lstStyle/>
          <a:p>
            <a:pPr algn="just" marL="345439" indent="-172720" lvl="1">
              <a:lnSpc>
                <a:spcPts val="1823"/>
              </a:lnSpc>
              <a:buFont typeface="Arial"/>
              <a:buChar char="•"/>
            </a:pPr>
            <a:r>
              <a:rPr lang="en-US" sz="1599" spc="-47">
                <a:solidFill>
                  <a:srgbClr val="000000"/>
                </a:solidFill>
                <a:latin typeface="Poppins Light"/>
                <a:ea typeface="Poppins Light"/>
                <a:cs typeface="Poppins Light"/>
                <a:sym typeface="Poppins Light"/>
              </a:rPr>
              <a:t>How i</a:t>
            </a:r>
            <a:r>
              <a:rPr lang="en-US" sz="1599" spc="-47">
                <a:solidFill>
                  <a:srgbClr val="000000"/>
                </a:solidFill>
                <a:latin typeface="Poppins Light"/>
                <a:ea typeface="Poppins Light"/>
                <a:cs typeface="Poppins Light"/>
                <a:sym typeface="Poppins Light"/>
              </a:rPr>
              <a:t>s Kimia Farma performing overall in its business in 2023?</a:t>
            </a:r>
          </a:p>
          <a:p>
            <a:pPr algn="just" marL="345439" indent="-172720" lvl="1">
              <a:lnSpc>
                <a:spcPts val="1823"/>
              </a:lnSpc>
              <a:buFont typeface="Arial"/>
              <a:buChar char="•"/>
            </a:pPr>
            <a:r>
              <a:rPr lang="en-US" sz="1599" spc="-47">
                <a:solidFill>
                  <a:srgbClr val="000000"/>
                </a:solidFill>
                <a:latin typeface="Poppins Light"/>
                <a:ea typeface="Poppins Light"/>
                <a:cs typeface="Poppins Light"/>
                <a:sym typeface="Poppins Light"/>
              </a:rPr>
              <a:t>How did Kimia Farma’s revenue trend evolve year over year from 2020 to 2023?</a:t>
            </a:r>
          </a:p>
          <a:p>
            <a:pPr algn="just" marL="345439" indent="-172720" lvl="1">
              <a:lnSpc>
                <a:spcPts val="1823"/>
              </a:lnSpc>
              <a:buFont typeface="Arial"/>
              <a:buChar char="•"/>
            </a:pPr>
            <a:r>
              <a:rPr lang="en-US" sz="1599" spc="-47">
                <a:solidFill>
                  <a:srgbClr val="000000"/>
                </a:solidFill>
                <a:latin typeface="Poppins Light"/>
                <a:ea typeface="Poppins Light"/>
                <a:cs typeface="Poppins Light"/>
                <a:sym typeface="Poppins Light"/>
              </a:rPr>
              <a:t>How is Kimia Farma’s profit distributed across different regions in Indonesia?</a:t>
            </a:r>
          </a:p>
          <a:p>
            <a:pPr algn="just" marL="345439" indent="-172720" lvl="1">
              <a:lnSpc>
                <a:spcPts val="1823"/>
              </a:lnSpc>
              <a:buFont typeface="Arial"/>
              <a:buChar char="•"/>
            </a:pPr>
            <a:r>
              <a:rPr lang="en-US" sz="1599" spc="-47">
                <a:solidFill>
                  <a:srgbClr val="000000"/>
                </a:solidFill>
                <a:latin typeface="Poppins Light"/>
                <a:ea typeface="Poppins Light"/>
                <a:cs typeface="Poppins Light"/>
                <a:sym typeface="Poppins Light"/>
              </a:rPr>
              <a:t>How is Kimia Farma’s business performance distributed across key provinces?</a:t>
            </a:r>
          </a:p>
        </p:txBody>
      </p:sp>
      <p:sp>
        <p:nvSpPr>
          <p:cNvPr name="TextBox 32" id="32"/>
          <p:cNvSpPr txBox="true"/>
          <p:nvPr/>
        </p:nvSpPr>
        <p:spPr>
          <a:xfrm rot="0">
            <a:off x="6814722" y="6538451"/>
            <a:ext cx="4656976" cy="2308089"/>
          </a:xfrm>
          <a:prstGeom prst="rect">
            <a:avLst/>
          </a:prstGeom>
        </p:spPr>
        <p:txBody>
          <a:bodyPr anchor="t" rtlCol="false" tIns="0" lIns="0" bIns="0" rIns="0">
            <a:spAutoFit/>
          </a:bodyPr>
          <a:lstStyle/>
          <a:p>
            <a:pPr algn="just" marL="345439" indent="-172720" lvl="1">
              <a:lnSpc>
                <a:spcPts val="1823"/>
              </a:lnSpc>
              <a:buFont typeface="Arial"/>
              <a:buChar char="•"/>
            </a:pPr>
            <a:r>
              <a:rPr lang="en-US" sz="1599" spc="-47">
                <a:solidFill>
                  <a:srgbClr val="000000"/>
                </a:solidFill>
                <a:latin typeface="Poppins Light"/>
                <a:ea typeface="Poppins Light"/>
                <a:cs typeface="Poppins Light"/>
                <a:sym typeface="Poppins Light"/>
              </a:rPr>
              <a:t>How do transaction volume and revenue move throughout the year?</a:t>
            </a:r>
          </a:p>
          <a:p>
            <a:pPr algn="just" marL="345439" indent="-172720" lvl="1">
              <a:lnSpc>
                <a:spcPts val="1823"/>
              </a:lnSpc>
              <a:buFont typeface="Arial"/>
              <a:buChar char="•"/>
            </a:pPr>
            <a:r>
              <a:rPr lang="en-US" sz="1599" spc="-47">
                <a:solidFill>
                  <a:srgbClr val="000000"/>
                </a:solidFill>
                <a:latin typeface="Poppins Light"/>
                <a:ea typeface="Poppins Light"/>
                <a:cs typeface="Poppins Light"/>
                <a:sym typeface="Poppins Light"/>
              </a:rPr>
              <a:t>How does each branch category contribute to Kimia Farma’s overall profit, and which format has the greatest potential for future profit scalability?</a:t>
            </a:r>
          </a:p>
          <a:p>
            <a:pPr algn="just" marL="345439" indent="-172720" lvl="1">
              <a:lnSpc>
                <a:spcPts val="1823"/>
              </a:lnSpc>
              <a:buFont typeface="Arial"/>
              <a:buChar char="•"/>
            </a:pPr>
            <a:r>
              <a:rPr lang="en-US" sz="1599" spc="-47">
                <a:solidFill>
                  <a:srgbClr val="000000"/>
                </a:solidFill>
                <a:latin typeface="Poppins Light"/>
                <a:ea typeface="Poppins Light"/>
                <a:cs typeface="Poppins Light"/>
                <a:sym typeface="Poppins Light"/>
              </a:rPr>
              <a:t>How is Kimia Farma’s profit distributed across different product price ranges</a:t>
            </a:r>
          </a:p>
          <a:p>
            <a:pPr algn="just" marL="345439" indent="-172720" lvl="1">
              <a:lnSpc>
                <a:spcPts val="1823"/>
              </a:lnSpc>
              <a:buFont typeface="Arial"/>
              <a:buChar char="•"/>
            </a:pPr>
            <a:r>
              <a:rPr lang="en-US" sz="1599" spc="-47">
                <a:solidFill>
                  <a:srgbClr val="000000"/>
                </a:solidFill>
                <a:latin typeface="Poppins Light"/>
                <a:ea typeface="Poppins Light"/>
                <a:cs typeface="Poppins Light"/>
                <a:sym typeface="Poppins Light"/>
              </a:rPr>
              <a:t>What products and categories primarily drive transaction volume at Kimia Farma?</a:t>
            </a:r>
          </a:p>
        </p:txBody>
      </p:sp>
      <p:sp>
        <p:nvSpPr>
          <p:cNvPr name="TextBox 33" id="33"/>
          <p:cNvSpPr txBox="true"/>
          <p:nvPr/>
        </p:nvSpPr>
        <p:spPr>
          <a:xfrm rot="0">
            <a:off x="12337523" y="6538451"/>
            <a:ext cx="4656976" cy="1622177"/>
          </a:xfrm>
          <a:prstGeom prst="rect">
            <a:avLst/>
          </a:prstGeom>
        </p:spPr>
        <p:txBody>
          <a:bodyPr anchor="t" rtlCol="false" tIns="0" lIns="0" bIns="0" rIns="0">
            <a:spAutoFit/>
          </a:bodyPr>
          <a:lstStyle/>
          <a:p>
            <a:pPr algn="just" marL="345439" indent="-172720" lvl="1">
              <a:lnSpc>
                <a:spcPts val="1823"/>
              </a:lnSpc>
              <a:buFont typeface="Arial"/>
              <a:buChar char="•"/>
            </a:pPr>
            <a:r>
              <a:rPr lang="en-US" sz="1599" spc="-47">
                <a:solidFill>
                  <a:srgbClr val="000000"/>
                </a:solidFill>
                <a:latin typeface="Poppins Light"/>
                <a:ea typeface="Poppins Light"/>
                <a:cs typeface="Poppins Light"/>
                <a:sym typeface="Poppins Light"/>
              </a:rPr>
              <a:t>What key factors drive customer loyalty and repeat purchase behavior at Kimia Farma?</a:t>
            </a:r>
          </a:p>
          <a:p>
            <a:pPr algn="just" marL="345439" indent="-172720" lvl="1">
              <a:lnSpc>
                <a:spcPts val="1823"/>
              </a:lnSpc>
              <a:buFont typeface="Arial"/>
              <a:buChar char="•"/>
            </a:pPr>
            <a:r>
              <a:rPr lang="en-US" sz="1599" spc="-47">
                <a:solidFill>
                  <a:srgbClr val="000000"/>
                </a:solidFill>
                <a:latin typeface="Poppins Light"/>
                <a:ea typeface="Poppins Light"/>
                <a:cs typeface="Poppins Light"/>
                <a:sym typeface="Poppins Light"/>
              </a:rPr>
              <a:t>How is the distribution of transactions and net sales across regions?</a:t>
            </a:r>
          </a:p>
          <a:p>
            <a:pPr algn="just" marL="345439" indent="-172720" lvl="1">
              <a:lnSpc>
                <a:spcPts val="1823"/>
              </a:lnSpc>
              <a:buFont typeface="Arial"/>
              <a:buChar char="•"/>
            </a:pPr>
            <a:r>
              <a:rPr lang="en-US" sz="1599" spc="-47">
                <a:solidFill>
                  <a:srgbClr val="000000"/>
                </a:solidFill>
                <a:latin typeface="Poppins Light"/>
                <a:ea typeface="Poppins Light"/>
                <a:cs typeface="Poppins Light"/>
                <a:sym typeface="Poppins Light"/>
              </a:rPr>
              <a:t>What factors drive high branch ratings but relatively low transaction ratings at Kimia Farma?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8523" y="437936"/>
            <a:ext cx="17390954" cy="885698"/>
            <a:chOff x="0" y="0"/>
            <a:chExt cx="23187938" cy="1180931"/>
          </a:xfrm>
        </p:grpSpPr>
        <p:sp>
          <p:nvSpPr>
            <p:cNvPr name="Freeform 3" id="3"/>
            <p:cNvSpPr/>
            <p:nvPr/>
          </p:nvSpPr>
          <p:spPr>
            <a:xfrm flipH="false" flipV="false" rot="0">
              <a:off x="20480933" y="0"/>
              <a:ext cx="2707005" cy="1180931"/>
            </a:xfrm>
            <a:custGeom>
              <a:avLst/>
              <a:gdLst/>
              <a:ahLst/>
              <a:cxnLst/>
              <a:rect r="r" b="b" t="t" l="l"/>
              <a:pathLst>
                <a:path h="1180931" w="2707005">
                  <a:moveTo>
                    <a:pt x="0" y="0"/>
                  </a:moveTo>
                  <a:lnTo>
                    <a:pt x="2707005" y="0"/>
                  </a:lnTo>
                  <a:lnTo>
                    <a:pt x="2707005" y="1180931"/>
                  </a:lnTo>
                  <a:lnTo>
                    <a:pt x="0" y="1180931"/>
                  </a:lnTo>
                  <a:lnTo>
                    <a:pt x="0" y="0"/>
                  </a:lnTo>
                  <a:close/>
                </a:path>
              </a:pathLst>
            </a:custGeom>
            <a:blipFill>
              <a:blip r:embed="rId2"/>
              <a:stretch>
                <a:fillRect l="0" t="0" r="0" b="0"/>
              </a:stretch>
            </a:blipFill>
          </p:spPr>
        </p:sp>
        <p:grpSp>
          <p:nvGrpSpPr>
            <p:cNvPr name="Group 4" id="4"/>
            <p:cNvGrpSpPr/>
            <p:nvPr/>
          </p:nvGrpSpPr>
          <p:grpSpPr>
            <a:xfrm rot="0">
              <a:off x="0" y="40956"/>
              <a:ext cx="7598001" cy="1139975"/>
              <a:chOff x="0" y="0"/>
              <a:chExt cx="2155847" cy="323455"/>
            </a:xfrm>
          </p:grpSpPr>
          <p:sp>
            <p:nvSpPr>
              <p:cNvPr name="Freeform 5" id="5"/>
              <p:cNvSpPr/>
              <p:nvPr/>
            </p:nvSpPr>
            <p:spPr>
              <a:xfrm flipH="false" flipV="false" rot="0">
                <a:off x="0" y="0"/>
                <a:ext cx="2155847" cy="323455"/>
              </a:xfrm>
              <a:custGeom>
                <a:avLst/>
                <a:gdLst/>
                <a:ahLst/>
                <a:cxnLst/>
                <a:rect r="r" b="b" t="t" l="l"/>
                <a:pathLst>
                  <a:path h="323455" w="2155847">
                    <a:moveTo>
                      <a:pt x="47551" y="0"/>
                    </a:moveTo>
                    <a:lnTo>
                      <a:pt x="2108296" y="0"/>
                    </a:lnTo>
                    <a:cubicBezTo>
                      <a:pt x="2134558" y="0"/>
                      <a:pt x="2155847" y="21289"/>
                      <a:pt x="2155847" y="47551"/>
                    </a:cubicBezTo>
                    <a:lnTo>
                      <a:pt x="2155847" y="275904"/>
                    </a:lnTo>
                    <a:cubicBezTo>
                      <a:pt x="2155847" y="288516"/>
                      <a:pt x="2150837" y="300610"/>
                      <a:pt x="2141920" y="309528"/>
                    </a:cubicBezTo>
                    <a:cubicBezTo>
                      <a:pt x="2133002" y="318445"/>
                      <a:pt x="2120908" y="323455"/>
                      <a:pt x="2108296" y="323455"/>
                    </a:cubicBezTo>
                    <a:lnTo>
                      <a:pt x="47551" y="323455"/>
                    </a:lnTo>
                    <a:cubicBezTo>
                      <a:pt x="21289" y="323455"/>
                      <a:pt x="0" y="302166"/>
                      <a:pt x="0" y="275904"/>
                    </a:cubicBezTo>
                    <a:lnTo>
                      <a:pt x="0" y="47551"/>
                    </a:lnTo>
                    <a:cubicBezTo>
                      <a:pt x="0" y="21289"/>
                      <a:pt x="21289" y="0"/>
                      <a:pt x="47551" y="0"/>
                    </a:cubicBezTo>
                    <a:close/>
                  </a:path>
                </a:pathLst>
              </a:custGeom>
              <a:solidFill>
                <a:srgbClr val="FFC054"/>
              </a:solidFill>
            </p:spPr>
          </p:sp>
          <p:sp>
            <p:nvSpPr>
              <p:cNvPr name="TextBox 6" id="6"/>
              <p:cNvSpPr txBox="true"/>
              <p:nvPr/>
            </p:nvSpPr>
            <p:spPr>
              <a:xfrm>
                <a:off x="0" y="-76200"/>
                <a:ext cx="2155847" cy="399655"/>
              </a:xfrm>
              <a:prstGeom prst="rect">
                <a:avLst/>
              </a:prstGeom>
            </p:spPr>
            <p:txBody>
              <a:bodyPr anchor="ctr" rtlCol="false" tIns="40695" lIns="40695" bIns="40695" rIns="40695"/>
              <a:lstStyle/>
              <a:p>
                <a:pPr algn="ctr">
                  <a:lnSpc>
                    <a:spcPts val="3123"/>
                  </a:lnSpc>
                </a:pPr>
              </a:p>
            </p:txBody>
          </p:sp>
        </p:grpSp>
        <p:sp>
          <p:nvSpPr>
            <p:cNvPr name="TextBox 7" id="7"/>
            <p:cNvSpPr txBox="true"/>
            <p:nvPr/>
          </p:nvSpPr>
          <p:spPr>
            <a:xfrm rot="0">
              <a:off x="274936" y="288739"/>
              <a:ext cx="7048129" cy="609650"/>
            </a:xfrm>
            <a:prstGeom prst="rect">
              <a:avLst/>
            </a:prstGeom>
          </p:spPr>
          <p:txBody>
            <a:bodyPr anchor="t" rtlCol="false" tIns="0" lIns="0" bIns="0" rIns="0">
              <a:spAutoFit/>
            </a:bodyPr>
            <a:lstStyle/>
            <a:p>
              <a:pPr algn="ctr">
                <a:lnSpc>
                  <a:spcPts val="3300"/>
                </a:lnSpc>
              </a:pPr>
              <a:r>
                <a:rPr lang="en-US" b="true" sz="3000" spc="-120">
                  <a:solidFill>
                    <a:srgbClr val="6F2884"/>
                  </a:solidFill>
                  <a:latin typeface="Poppins Bold"/>
                  <a:ea typeface="Poppins Bold"/>
                  <a:cs typeface="Poppins Bold"/>
                  <a:sym typeface="Poppins Bold"/>
                </a:rPr>
                <a:t>Macro Analysis - Overview</a:t>
              </a:r>
            </a:p>
          </p:txBody>
        </p:sp>
      </p:grpSp>
      <p:sp>
        <p:nvSpPr>
          <p:cNvPr name="TextBox 8" id="8"/>
          <p:cNvSpPr txBox="true"/>
          <p:nvPr/>
        </p:nvSpPr>
        <p:spPr>
          <a:xfrm rot="0">
            <a:off x="494109" y="1779806"/>
            <a:ext cx="5698500" cy="605097"/>
          </a:xfrm>
          <a:prstGeom prst="rect">
            <a:avLst/>
          </a:prstGeom>
        </p:spPr>
        <p:txBody>
          <a:bodyPr anchor="t" rtlCol="false" tIns="0" lIns="0" bIns="0" rIns="0">
            <a:spAutoFit/>
          </a:bodyPr>
          <a:lstStyle/>
          <a:p>
            <a:pPr algn="just">
              <a:lnSpc>
                <a:spcPts val="2367"/>
              </a:lnSpc>
            </a:pPr>
            <a:r>
              <a:rPr lang="en-US" b="true" sz="2006" spc="-90">
                <a:solidFill>
                  <a:srgbClr val="6F2884"/>
                </a:solidFill>
                <a:latin typeface="Poppins Bold"/>
                <a:ea typeface="Poppins Bold"/>
                <a:cs typeface="Poppins Bold"/>
                <a:sym typeface="Poppins Bold"/>
              </a:rPr>
              <a:t>Q1: How is Kimia Farma performing overall in its business in 2023?</a:t>
            </a:r>
          </a:p>
        </p:txBody>
      </p:sp>
      <p:sp>
        <p:nvSpPr>
          <p:cNvPr name="Freeform 9" id="9"/>
          <p:cNvSpPr/>
          <p:nvPr/>
        </p:nvSpPr>
        <p:spPr>
          <a:xfrm flipH="false" flipV="false" rot="0">
            <a:off x="448523" y="2540947"/>
            <a:ext cx="5743516" cy="1121416"/>
          </a:xfrm>
          <a:custGeom>
            <a:avLst/>
            <a:gdLst/>
            <a:ahLst/>
            <a:cxnLst/>
            <a:rect r="r" b="b" t="t" l="l"/>
            <a:pathLst>
              <a:path h="1121416" w="5743516">
                <a:moveTo>
                  <a:pt x="0" y="0"/>
                </a:moveTo>
                <a:lnTo>
                  <a:pt x="5743517" y="0"/>
                </a:lnTo>
                <a:lnTo>
                  <a:pt x="5743517" y="1121416"/>
                </a:lnTo>
                <a:lnTo>
                  <a:pt x="0" y="1121416"/>
                </a:lnTo>
                <a:lnTo>
                  <a:pt x="0" y="0"/>
                </a:lnTo>
                <a:close/>
              </a:path>
            </a:pathLst>
          </a:custGeom>
          <a:blipFill>
            <a:blip r:embed="rId3"/>
            <a:stretch>
              <a:fillRect l="-35679" t="-55692" r="-104500" b="-536036"/>
            </a:stretch>
          </a:blipFill>
        </p:spPr>
      </p:sp>
      <p:grpSp>
        <p:nvGrpSpPr>
          <p:cNvPr name="Group 10" id="10"/>
          <p:cNvGrpSpPr/>
          <p:nvPr/>
        </p:nvGrpSpPr>
        <p:grpSpPr>
          <a:xfrm rot="0">
            <a:off x="471031" y="3729038"/>
            <a:ext cx="5698500" cy="1445929"/>
            <a:chOff x="0" y="0"/>
            <a:chExt cx="1726991" cy="438204"/>
          </a:xfrm>
        </p:grpSpPr>
        <p:sp>
          <p:nvSpPr>
            <p:cNvPr name="Freeform 11" id="11"/>
            <p:cNvSpPr/>
            <p:nvPr/>
          </p:nvSpPr>
          <p:spPr>
            <a:xfrm flipH="false" flipV="false" rot="0">
              <a:off x="0" y="0"/>
              <a:ext cx="1726991" cy="438204"/>
            </a:xfrm>
            <a:custGeom>
              <a:avLst/>
              <a:gdLst/>
              <a:ahLst/>
              <a:cxnLst/>
              <a:rect r="r" b="b" t="t" l="l"/>
              <a:pathLst>
                <a:path h="438204" w="1726991">
                  <a:moveTo>
                    <a:pt x="40758" y="0"/>
                  </a:moveTo>
                  <a:lnTo>
                    <a:pt x="1686233" y="0"/>
                  </a:lnTo>
                  <a:cubicBezTo>
                    <a:pt x="1708743" y="0"/>
                    <a:pt x="1726991" y="18248"/>
                    <a:pt x="1726991" y="40758"/>
                  </a:cubicBezTo>
                  <a:lnTo>
                    <a:pt x="1726991" y="397446"/>
                  </a:lnTo>
                  <a:cubicBezTo>
                    <a:pt x="1726991" y="419956"/>
                    <a:pt x="1708743" y="438204"/>
                    <a:pt x="1686233" y="438204"/>
                  </a:cubicBezTo>
                  <a:lnTo>
                    <a:pt x="40758" y="438204"/>
                  </a:lnTo>
                  <a:cubicBezTo>
                    <a:pt x="18248" y="438204"/>
                    <a:pt x="0" y="419956"/>
                    <a:pt x="0" y="397446"/>
                  </a:cubicBezTo>
                  <a:lnTo>
                    <a:pt x="0" y="40758"/>
                  </a:lnTo>
                  <a:cubicBezTo>
                    <a:pt x="0" y="18248"/>
                    <a:pt x="18248" y="0"/>
                    <a:pt x="40758" y="0"/>
                  </a:cubicBezTo>
                  <a:close/>
                </a:path>
              </a:pathLst>
            </a:custGeom>
            <a:solidFill>
              <a:srgbClr val="FFFFFF"/>
            </a:solidFill>
            <a:ln w="19050" cap="rnd">
              <a:solidFill>
                <a:srgbClr val="292929"/>
              </a:solidFill>
              <a:prstDash val="solid"/>
              <a:round/>
            </a:ln>
          </p:spPr>
        </p:sp>
        <p:sp>
          <p:nvSpPr>
            <p:cNvPr name="TextBox 12" id="12"/>
            <p:cNvSpPr txBox="true"/>
            <p:nvPr/>
          </p:nvSpPr>
          <p:spPr>
            <a:xfrm>
              <a:off x="0" y="-76200"/>
              <a:ext cx="1726991" cy="514404"/>
            </a:xfrm>
            <a:prstGeom prst="rect">
              <a:avLst/>
            </a:prstGeom>
          </p:spPr>
          <p:txBody>
            <a:bodyPr anchor="ctr" rtlCol="false" tIns="50800" lIns="50800" bIns="50800" rIns="50800"/>
            <a:lstStyle/>
            <a:p>
              <a:pPr algn="ctr">
                <a:lnSpc>
                  <a:spcPts val="3123"/>
                </a:lnSpc>
              </a:pPr>
            </a:p>
            <a:p>
              <a:pPr algn="ctr">
                <a:lnSpc>
                  <a:spcPts val="3123"/>
                </a:lnSpc>
              </a:pPr>
            </a:p>
          </p:txBody>
        </p:sp>
      </p:grpSp>
      <p:sp>
        <p:nvSpPr>
          <p:cNvPr name="TextBox 13" id="13"/>
          <p:cNvSpPr txBox="true"/>
          <p:nvPr/>
        </p:nvSpPr>
        <p:spPr>
          <a:xfrm rot="0">
            <a:off x="659092" y="3913073"/>
            <a:ext cx="5322379" cy="1068333"/>
          </a:xfrm>
          <a:prstGeom prst="rect">
            <a:avLst/>
          </a:prstGeom>
        </p:spPr>
        <p:txBody>
          <a:bodyPr anchor="t" rtlCol="false" tIns="0" lIns="0" bIns="0" rIns="0">
            <a:spAutoFit/>
          </a:bodyPr>
          <a:lstStyle/>
          <a:p>
            <a:pPr algn="just">
              <a:lnSpc>
                <a:spcPts val="1709"/>
              </a:lnSpc>
            </a:pPr>
            <a:r>
              <a:rPr lang="en-US" sz="1500" spc="-44">
                <a:solidFill>
                  <a:srgbClr val="000000"/>
                </a:solidFill>
                <a:latin typeface="Poppins"/>
                <a:ea typeface="Poppins"/>
                <a:cs typeface="Poppins"/>
                <a:sym typeface="Poppins"/>
              </a:rPr>
              <a:t>Kimia Farma’s business expansion is reflected in a 33.24% revenue increase to IDR 321.17 billion and a rise in profit to IDR 91.21 billion, with a stable gross profit margin of 0.26, </a:t>
            </a:r>
            <a:r>
              <a:rPr lang="en-US" b="true" sz="1500" spc="-44">
                <a:solidFill>
                  <a:srgbClr val="6F2884"/>
                </a:solidFill>
                <a:latin typeface="Poppins Bold"/>
                <a:ea typeface="Poppins Bold"/>
                <a:cs typeface="Poppins Bold"/>
                <a:sym typeface="Poppins Bold"/>
              </a:rPr>
              <a:t>demonstrating the company’s ability to maintain profitability amid growth</a:t>
            </a:r>
            <a:r>
              <a:rPr lang="en-US" sz="1500" spc="-44">
                <a:solidFill>
                  <a:srgbClr val="000000"/>
                </a:solidFill>
                <a:latin typeface="Poppins"/>
                <a:ea typeface="Poppins"/>
                <a:cs typeface="Poppins"/>
                <a:sym typeface="Poppins"/>
              </a:rPr>
              <a:t>.</a:t>
            </a:r>
          </a:p>
        </p:txBody>
      </p:sp>
      <p:sp>
        <p:nvSpPr>
          <p:cNvPr name="Freeform 14" id="14"/>
          <p:cNvSpPr/>
          <p:nvPr/>
        </p:nvSpPr>
        <p:spPr>
          <a:xfrm flipH="false" flipV="false" rot="0">
            <a:off x="448523" y="5474867"/>
            <a:ext cx="5833296" cy="1126235"/>
          </a:xfrm>
          <a:custGeom>
            <a:avLst/>
            <a:gdLst/>
            <a:ahLst/>
            <a:cxnLst/>
            <a:rect r="r" b="b" t="t" l="l"/>
            <a:pathLst>
              <a:path h="1126235" w="5833296">
                <a:moveTo>
                  <a:pt x="0" y="0"/>
                </a:moveTo>
                <a:lnTo>
                  <a:pt x="5833296" y="0"/>
                </a:lnTo>
                <a:lnTo>
                  <a:pt x="5833296" y="1126235"/>
                </a:lnTo>
                <a:lnTo>
                  <a:pt x="0" y="1126235"/>
                </a:lnTo>
                <a:lnTo>
                  <a:pt x="0" y="0"/>
                </a:lnTo>
                <a:close/>
              </a:path>
            </a:pathLst>
          </a:custGeom>
          <a:blipFill>
            <a:blip r:embed="rId3"/>
            <a:stretch>
              <a:fillRect l="-135484" t="-55692" r="-2016" b="-536036"/>
            </a:stretch>
          </a:blipFill>
        </p:spPr>
      </p:sp>
      <p:grpSp>
        <p:nvGrpSpPr>
          <p:cNvPr name="Group 15" id="15"/>
          <p:cNvGrpSpPr/>
          <p:nvPr/>
        </p:nvGrpSpPr>
        <p:grpSpPr>
          <a:xfrm rot="0">
            <a:off x="494109" y="6753502"/>
            <a:ext cx="5698500" cy="2104209"/>
            <a:chOff x="0" y="0"/>
            <a:chExt cx="1726991" cy="637703"/>
          </a:xfrm>
        </p:grpSpPr>
        <p:sp>
          <p:nvSpPr>
            <p:cNvPr name="Freeform 16" id="16"/>
            <p:cNvSpPr/>
            <p:nvPr/>
          </p:nvSpPr>
          <p:spPr>
            <a:xfrm flipH="false" flipV="false" rot="0">
              <a:off x="0" y="0"/>
              <a:ext cx="1726991" cy="637703"/>
            </a:xfrm>
            <a:custGeom>
              <a:avLst/>
              <a:gdLst/>
              <a:ahLst/>
              <a:cxnLst/>
              <a:rect r="r" b="b" t="t" l="l"/>
              <a:pathLst>
                <a:path h="637703" w="1726991">
                  <a:moveTo>
                    <a:pt x="40758" y="0"/>
                  </a:moveTo>
                  <a:lnTo>
                    <a:pt x="1686233" y="0"/>
                  </a:lnTo>
                  <a:cubicBezTo>
                    <a:pt x="1708743" y="0"/>
                    <a:pt x="1726991" y="18248"/>
                    <a:pt x="1726991" y="40758"/>
                  </a:cubicBezTo>
                  <a:lnTo>
                    <a:pt x="1726991" y="596945"/>
                  </a:lnTo>
                  <a:cubicBezTo>
                    <a:pt x="1726991" y="619455"/>
                    <a:pt x="1708743" y="637703"/>
                    <a:pt x="1686233" y="637703"/>
                  </a:cubicBezTo>
                  <a:lnTo>
                    <a:pt x="40758" y="637703"/>
                  </a:lnTo>
                  <a:cubicBezTo>
                    <a:pt x="18248" y="637703"/>
                    <a:pt x="0" y="619455"/>
                    <a:pt x="0" y="596945"/>
                  </a:cubicBezTo>
                  <a:lnTo>
                    <a:pt x="0" y="40758"/>
                  </a:lnTo>
                  <a:cubicBezTo>
                    <a:pt x="0" y="18248"/>
                    <a:pt x="18248" y="0"/>
                    <a:pt x="40758" y="0"/>
                  </a:cubicBezTo>
                  <a:close/>
                </a:path>
              </a:pathLst>
            </a:custGeom>
            <a:solidFill>
              <a:srgbClr val="FFFFFF"/>
            </a:solidFill>
            <a:ln w="19050" cap="rnd">
              <a:solidFill>
                <a:srgbClr val="292929"/>
              </a:solidFill>
              <a:prstDash val="solid"/>
              <a:round/>
            </a:ln>
          </p:spPr>
        </p:sp>
        <p:sp>
          <p:nvSpPr>
            <p:cNvPr name="TextBox 17" id="17"/>
            <p:cNvSpPr txBox="true"/>
            <p:nvPr/>
          </p:nvSpPr>
          <p:spPr>
            <a:xfrm>
              <a:off x="0" y="-76200"/>
              <a:ext cx="1726991" cy="713903"/>
            </a:xfrm>
            <a:prstGeom prst="rect">
              <a:avLst/>
            </a:prstGeom>
          </p:spPr>
          <p:txBody>
            <a:bodyPr anchor="ctr" rtlCol="false" tIns="50800" lIns="50800" bIns="50800" rIns="50800"/>
            <a:lstStyle/>
            <a:p>
              <a:pPr algn="ctr">
                <a:lnSpc>
                  <a:spcPts val="3123"/>
                </a:lnSpc>
              </a:pPr>
            </a:p>
            <a:p>
              <a:pPr algn="ctr">
                <a:lnSpc>
                  <a:spcPts val="3123"/>
                </a:lnSpc>
              </a:pPr>
            </a:p>
          </p:txBody>
        </p:sp>
      </p:grpSp>
      <p:sp>
        <p:nvSpPr>
          <p:cNvPr name="TextBox 18" id="18"/>
          <p:cNvSpPr txBox="true"/>
          <p:nvPr/>
        </p:nvSpPr>
        <p:spPr>
          <a:xfrm rot="0">
            <a:off x="703981" y="6952465"/>
            <a:ext cx="5322379" cy="1696760"/>
          </a:xfrm>
          <a:prstGeom prst="rect">
            <a:avLst/>
          </a:prstGeom>
        </p:spPr>
        <p:txBody>
          <a:bodyPr anchor="t" rtlCol="false" tIns="0" lIns="0" bIns="0" rIns="0">
            <a:spAutoFit/>
          </a:bodyPr>
          <a:lstStyle/>
          <a:p>
            <a:pPr algn="just">
              <a:lnSpc>
                <a:spcPts val="1709"/>
              </a:lnSpc>
            </a:pPr>
            <a:r>
              <a:rPr lang="en-US" sz="1500" spc="-44">
                <a:solidFill>
                  <a:srgbClr val="000000"/>
                </a:solidFill>
                <a:latin typeface="Poppins"/>
                <a:ea typeface="Poppins"/>
                <a:cs typeface="Poppins"/>
                <a:sym typeface="Poppins"/>
              </a:rPr>
              <a:t>An 18.59% increase in the customer base, accompanied by a stronger 33.16% surge in transaction volume, indicates </a:t>
            </a:r>
            <a:r>
              <a:rPr lang="en-US" b="true" sz="1500" spc="-44">
                <a:solidFill>
                  <a:srgbClr val="6F2884"/>
                </a:solidFill>
                <a:latin typeface="Poppins Bold"/>
                <a:ea typeface="Poppins Bold"/>
                <a:cs typeface="Poppins Bold"/>
                <a:sym typeface="Poppins Bold"/>
              </a:rPr>
              <a:t>the company’s success in expanding its market reach while also driving higher purchase frequency</a:t>
            </a:r>
            <a:r>
              <a:rPr lang="en-US" sz="1500" spc="-44">
                <a:solidFill>
                  <a:srgbClr val="000000"/>
                </a:solidFill>
                <a:latin typeface="Poppins"/>
                <a:ea typeface="Poppins"/>
                <a:cs typeface="Poppins"/>
                <a:sym typeface="Poppins"/>
              </a:rPr>
              <a:t>. However, a slight 0.01% decline in the average transaction rating to 4.00 sig</a:t>
            </a:r>
            <a:r>
              <a:rPr lang="en-US" sz="1500" spc="-44">
                <a:solidFill>
                  <a:srgbClr val="000000"/>
                </a:solidFill>
                <a:latin typeface="Poppins"/>
                <a:ea typeface="Poppins"/>
                <a:cs typeface="Poppins"/>
                <a:sym typeface="Poppins"/>
              </a:rPr>
              <a:t>n</a:t>
            </a:r>
            <a:r>
              <a:rPr lang="en-US" sz="1500" spc="-44">
                <a:solidFill>
                  <a:srgbClr val="000000"/>
                </a:solidFill>
                <a:latin typeface="Poppins"/>
                <a:ea typeface="Poppins"/>
                <a:cs typeface="Poppins"/>
                <a:sym typeface="Poppins"/>
              </a:rPr>
              <a:t>al</a:t>
            </a:r>
            <a:r>
              <a:rPr lang="en-US" sz="1500" spc="-44">
                <a:solidFill>
                  <a:srgbClr val="000000"/>
                </a:solidFill>
                <a:latin typeface="Poppins"/>
                <a:ea typeface="Poppins"/>
                <a:cs typeface="Poppins"/>
                <a:sym typeface="Poppins"/>
              </a:rPr>
              <a:t>s</a:t>
            </a:r>
            <a:r>
              <a:rPr lang="en-US" sz="1500" spc="-44">
                <a:solidFill>
                  <a:srgbClr val="000000"/>
                </a:solidFill>
                <a:latin typeface="Poppins"/>
                <a:ea typeface="Poppins"/>
                <a:cs typeface="Poppins"/>
                <a:sym typeface="Poppins"/>
              </a:rPr>
              <a:t> </a:t>
            </a:r>
            <a:r>
              <a:rPr lang="en-US" b="true" sz="1500" spc="-44">
                <a:solidFill>
                  <a:srgbClr val="6F2884"/>
                </a:solidFill>
                <a:latin typeface="Poppins Bold"/>
                <a:ea typeface="Poppins Bold"/>
                <a:cs typeface="Poppins Bold"/>
                <a:sym typeface="Poppins Bold"/>
              </a:rPr>
              <a:t>the need for continued focus on maintaining and enhancing service quality amid rapid operational expansion</a:t>
            </a:r>
            <a:r>
              <a:rPr lang="en-US" sz="1500" spc="-44">
                <a:solidFill>
                  <a:srgbClr val="000000"/>
                </a:solidFill>
                <a:latin typeface="Poppins"/>
                <a:ea typeface="Poppins"/>
                <a:cs typeface="Poppins"/>
                <a:sym typeface="Poppins"/>
              </a:rPr>
              <a:t>.</a:t>
            </a:r>
          </a:p>
        </p:txBody>
      </p:sp>
      <p:sp>
        <p:nvSpPr>
          <p:cNvPr name="Freeform 19" id="19"/>
          <p:cNvSpPr/>
          <p:nvPr/>
        </p:nvSpPr>
        <p:spPr>
          <a:xfrm flipH="false" flipV="false" rot="0">
            <a:off x="8012829" y="2480227"/>
            <a:ext cx="2628519" cy="1852215"/>
          </a:xfrm>
          <a:custGeom>
            <a:avLst/>
            <a:gdLst/>
            <a:ahLst/>
            <a:cxnLst/>
            <a:rect r="r" b="b" t="t" l="l"/>
            <a:pathLst>
              <a:path h="1852215" w="2628519">
                <a:moveTo>
                  <a:pt x="0" y="0"/>
                </a:moveTo>
                <a:lnTo>
                  <a:pt x="2628519" y="0"/>
                </a:lnTo>
                <a:lnTo>
                  <a:pt x="2628519" y="1852215"/>
                </a:lnTo>
                <a:lnTo>
                  <a:pt x="0" y="1852215"/>
                </a:lnTo>
                <a:lnTo>
                  <a:pt x="0" y="0"/>
                </a:lnTo>
                <a:close/>
              </a:path>
            </a:pathLst>
          </a:custGeom>
          <a:blipFill>
            <a:blip r:embed="rId4"/>
            <a:stretch>
              <a:fillRect l="-3527" t="0" r="-110581" b="0"/>
            </a:stretch>
          </a:blipFill>
        </p:spPr>
      </p:sp>
      <p:sp>
        <p:nvSpPr>
          <p:cNvPr name="TextBox 20" id="20"/>
          <p:cNvSpPr txBox="true"/>
          <p:nvPr/>
        </p:nvSpPr>
        <p:spPr>
          <a:xfrm rot="0">
            <a:off x="6665588" y="1779806"/>
            <a:ext cx="5323001" cy="605097"/>
          </a:xfrm>
          <a:prstGeom prst="rect">
            <a:avLst/>
          </a:prstGeom>
        </p:spPr>
        <p:txBody>
          <a:bodyPr anchor="t" rtlCol="false" tIns="0" lIns="0" bIns="0" rIns="0">
            <a:spAutoFit/>
          </a:bodyPr>
          <a:lstStyle/>
          <a:p>
            <a:pPr algn="just">
              <a:lnSpc>
                <a:spcPts val="2367"/>
              </a:lnSpc>
            </a:pPr>
            <a:r>
              <a:rPr lang="en-US" b="true" sz="2006" spc="-90">
                <a:solidFill>
                  <a:srgbClr val="6F2884"/>
                </a:solidFill>
                <a:latin typeface="Poppins Bold"/>
                <a:ea typeface="Poppins Bold"/>
                <a:cs typeface="Poppins Bold"/>
                <a:sym typeface="Poppins Bold"/>
              </a:rPr>
              <a:t>Q2: How did Kimia Farma’s revenue trend evolve year over year from 2020 to 2023?</a:t>
            </a:r>
          </a:p>
        </p:txBody>
      </p:sp>
      <p:sp>
        <p:nvSpPr>
          <p:cNvPr name="TextBox 21" id="21"/>
          <p:cNvSpPr txBox="true"/>
          <p:nvPr/>
        </p:nvSpPr>
        <p:spPr>
          <a:xfrm rot="0">
            <a:off x="6665588" y="4456267"/>
            <a:ext cx="5323001" cy="2115711"/>
          </a:xfrm>
          <a:prstGeom prst="rect">
            <a:avLst/>
          </a:prstGeom>
        </p:spPr>
        <p:txBody>
          <a:bodyPr anchor="t" rtlCol="false" tIns="0" lIns="0" bIns="0" rIns="0">
            <a:spAutoFit/>
          </a:bodyPr>
          <a:lstStyle/>
          <a:p>
            <a:pPr algn="just">
              <a:lnSpc>
                <a:spcPts val="1709"/>
              </a:lnSpc>
            </a:pPr>
            <a:r>
              <a:rPr lang="en-US" sz="1500" spc="-44">
                <a:solidFill>
                  <a:srgbClr val="000000"/>
                </a:solidFill>
                <a:latin typeface="Poppins"/>
                <a:ea typeface="Poppins"/>
                <a:cs typeface="Poppins"/>
                <a:sym typeface="Poppins"/>
              </a:rPr>
              <a:t>Kimia Farma’s revenue performance from 2020 to 2023 was </a:t>
            </a:r>
            <a:r>
              <a:rPr lang="en-US" b="true" sz="1500" spc="-44">
                <a:solidFill>
                  <a:srgbClr val="6F2884"/>
                </a:solidFill>
                <a:latin typeface="Poppins Bold"/>
                <a:ea typeface="Poppins Bold"/>
                <a:cs typeface="Poppins Bold"/>
                <a:sym typeface="Poppins Bold"/>
              </a:rPr>
              <a:t>heavily influenced by the COVID-19 pandemic cycle</a:t>
            </a:r>
            <a:r>
              <a:rPr lang="en-US" sz="1500" spc="-44">
                <a:solidFill>
                  <a:srgbClr val="000000"/>
                </a:solidFill>
                <a:latin typeface="Poppins"/>
                <a:ea typeface="Poppins"/>
                <a:cs typeface="Poppins"/>
                <a:sym typeface="Poppins"/>
              </a:rPr>
              <a:t>, with stability in 2020, </a:t>
            </a:r>
            <a:r>
              <a:rPr lang="en-US" b="true" sz="1500" spc="-44">
                <a:solidFill>
                  <a:srgbClr val="6F2884"/>
                </a:solidFill>
                <a:latin typeface="Poppins Bold"/>
                <a:ea typeface="Poppins Bold"/>
                <a:cs typeface="Poppins Bold"/>
                <a:sym typeface="Poppins Bold"/>
              </a:rPr>
              <a:t>a decline in 2021 due to mobility restrictions, supply chain disruptions, and shifts in consumer behavior toward more selective spending on non-essential items</a:t>
            </a:r>
            <a:r>
              <a:rPr lang="en-US" sz="1500" spc="-44">
                <a:solidFill>
                  <a:srgbClr val="000000"/>
                </a:solidFill>
                <a:latin typeface="Poppins"/>
                <a:ea typeface="Poppins"/>
                <a:cs typeface="Poppins"/>
                <a:sym typeface="Poppins"/>
              </a:rPr>
              <a:t>, a strong rebound in 2022 amid economic recovery, and a mild normalization in 2023. This pattern indicates that 2022 growth was largely recovery-driven, while 2023 marks a transition toward a more stable market phase</a:t>
            </a:r>
          </a:p>
        </p:txBody>
      </p:sp>
      <p:grpSp>
        <p:nvGrpSpPr>
          <p:cNvPr name="Group 22" id="22"/>
          <p:cNvGrpSpPr/>
          <p:nvPr/>
        </p:nvGrpSpPr>
        <p:grpSpPr>
          <a:xfrm rot="0">
            <a:off x="6665588" y="6819773"/>
            <a:ext cx="5323001" cy="3029291"/>
            <a:chOff x="0" y="0"/>
            <a:chExt cx="1613192" cy="918059"/>
          </a:xfrm>
        </p:grpSpPr>
        <p:sp>
          <p:nvSpPr>
            <p:cNvPr name="Freeform 23" id="23"/>
            <p:cNvSpPr/>
            <p:nvPr/>
          </p:nvSpPr>
          <p:spPr>
            <a:xfrm flipH="false" flipV="false" rot="0">
              <a:off x="0" y="0"/>
              <a:ext cx="1613192" cy="918059"/>
            </a:xfrm>
            <a:custGeom>
              <a:avLst/>
              <a:gdLst/>
              <a:ahLst/>
              <a:cxnLst/>
              <a:rect r="r" b="b" t="t" l="l"/>
              <a:pathLst>
                <a:path h="918059" w="1613192">
                  <a:moveTo>
                    <a:pt x="43633" y="0"/>
                  </a:moveTo>
                  <a:lnTo>
                    <a:pt x="1569559" y="0"/>
                  </a:lnTo>
                  <a:cubicBezTo>
                    <a:pt x="1581131" y="0"/>
                    <a:pt x="1592229" y="4597"/>
                    <a:pt x="1600412" y="12780"/>
                  </a:cubicBezTo>
                  <a:cubicBezTo>
                    <a:pt x="1608595" y="20963"/>
                    <a:pt x="1613192" y="32061"/>
                    <a:pt x="1613192" y="43633"/>
                  </a:cubicBezTo>
                  <a:lnTo>
                    <a:pt x="1613192" y="874426"/>
                  </a:lnTo>
                  <a:cubicBezTo>
                    <a:pt x="1613192" y="885998"/>
                    <a:pt x="1608595" y="897096"/>
                    <a:pt x="1600412" y="905279"/>
                  </a:cubicBezTo>
                  <a:cubicBezTo>
                    <a:pt x="1592229" y="913462"/>
                    <a:pt x="1581131" y="918059"/>
                    <a:pt x="1569559" y="918059"/>
                  </a:cubicBezTo>
                  <a:lnTo>
                    <a:pt x="43633" y="918059"/>
                  </a:lnTo>
                  <a:cubicBezTo>
                    <a:pt x="32061" y="918059"/>
                    <a:pt x="20963" y="913462"/>
                    <a:pt x="12780" y="905279"/>
                  </a:cubicBezTo>
                  <a:cubicBezTo>
                    <a:pt x="4597" y="897096"/>
                    <a:pt x="0" y="885998"/>
                    <a:pt x="0" y="874426"/>
                  </a:cubicBezTo>
                  <a:lnTo>
                    <a:pt x="0" y="43633"/>
                  </a:lnTo>
                  <a:cubicBezTo>
                    <a:pt x="0" y="32061"/>
                    <a:pt x="4597" y="20963"/>
                    <a:pt x="12780" y="12780"/>
                  </a:cubicBezTo>
                  <a:cubicBezTo>
                    <a:pt x="20963" y="4597"/>
                    <a:pt x="32061" y="0"/>
                    <a:pt x="43633" y="0"/>
                  </a:cubicBezTo>
                  <a:close/>
                </a:path>
              </a:pathLst>
            </a:custGeom>
            <a:solidFill>
              <a:srgbClr val="FFFFFF"/>
            </a:solidFill>
            <a:ln w="19050" cap="rnd">
              <a:solidFill>
                <a:srgbClr val="292929"/>
              </a:solidFill>
              <a:prstDash val="solid"/>
              <a:round/>
            </a:ln>
          </p:spPr>
        </p:sp>
        <p:sp>
          <p:nvSpPr>
            <p:cNvPr name="TextBox 24" id="24"/>
            <p:cNvSpPr txBox="true"/>
            <p:nvPr/>
          </p:nvSpPr>
          <p:spPr>
            <a:xfrm>
              <a:off x="0" y="-76200"/>
              <a:ext cx="1613192" cy="994259"/>
            </a:xfrm>
            <a:prstGeom prst="rect">
              <a:avLst/>
            </a:prstGeom>
          </p:spPr>
          <p:txBody>
            <a:bodyPr anchor="ctr" rtlCol="false" tIns="50800" lIns="50800" bIns="50800" rIns="50800"/>
            <a:lstStyle/>
            <a:p>
              <a:pPr algn="ctr">
                <a:lnSpc>
                  <a:spcPts val="3123"/>
                </a:lnSpc>
              </a:pPr>
            </a:p>
            <a:p>
              <a:pPr algn="ctr">
                <a:lnSpc>
                  <a:spcPts val="3123"/>
                </a:lnSpc>
              </a:pPr>
            </a:p>
          </p:txBody>
        </p:sp>
      </p:grpSp>
      <p:grpSp>
        <p:nvGrpSpPr>
          <p:cNvPr name="Group 25" id="25"/>
          <p:cNvGrpSpPr/>
          <p:nvPr/>
        </p:nvGrpSpPr>
        <p:grpSpPr>
          <a:xfrm rot="0">
            <a:off x="6940410" y="6610078"/>
            <a:ext cx="1784527" cy="419391"/>
            <a:chOff x="0" y="0"/>
            <a:chExt cx="1376317" cy="323455"/>
          </a:xfrm>
        </p:grpSpPr>
        <p:sp>
          <p:nvSpPr>
            <p:cNvPr name="Freeform 26" id="26"/>
            <p:cNvSpPr/>
            <p:nvPr/>
          </p:nvSpPr>
          <p:spPr>
            <a:xfrm flipH="false" flipV="false" rot="0">
              <a:off x="0" y="0"/>
              <a:ext cx="1376317" cy="323455"/>
            </a:xfrm>
            <a:custGeom>
              <a:avLst/>
              <a:gdLst/>
              <a:ahLst/>
              <a:cxnLst/>
              <a:rect r="r" b="b" t="t" l="l"/>
              <a:pathLst>
                <a:path h="323455" w="1376317">
                  <a:moveTo>
                    <a:pt x="65075" y="0"/>
                  </a:moveTo>
                  <a:lnTo>
                    <a:pt x="1311241" y="0"/>
                  </a:lnTo>
                  <a:cubicBezTo>
                    <a:pt x="1328500" y="0"/>
                    <a:pt x="1345052" y="6856"/>
                    <a:pt x="1357256" y="19060"/>
                  </a:cubicBezTo>
                  <a:cubicBezTo>
                    <a:pt x="1369460" y="31264"/>
                    <a:pt x="1376317" y="47816"/>
                    <a:pt x="1376317" y="65075"/>
                  </a:cubicBezTo>
                  <a:lnTo>
                    <a:pt x="1376317" y="258380"/>
                  </a:lnTo>
                  <a:cubicBezTo>
                    <a:pt x="1376317" y="294320"/>
                    <a:pt x="1347181" y="323455"/>
                    <a:pt x="1311241" y="323455"/>
                  </a:cubicBezTo>
                  <a:lnTo>
                    <a:pt x="65075" y="323455"/>
                  </a:lnTo>
                  <a:cubicBezTo>
                    <a:pt x="29135" y="323455"/>
                    <a:pt x="0" y="294320"/>
                    <a:pt x="0" y="258380"/>
                  </a:cubicBezTo>
                  <a:lnTo>
                    <a:pt x="0" y="65075"/>
                  </a:lnTo>
                  <a:cubicBezTo>
                    <a:pt x="0" y="29135"/>
                    <a:pt x="29135" y="0"/>
                    <a:pt x="65075" y="0"/>
                  </a:cubicBezTo>
                  <a:close/>
                </a:path>
              </a:pathLst>
            </a:custGeom>
            <a:solidFill>
              <a:srgbClr val="FFC054"/>
            </a:solidFill>
          </p:spPr>
        </p:sp>
        <p:sp>
          <p:nvSpPr>
            <p:cNvPr name="TextBox 27" id="27"/>
            <p:cNvSpPr txBox="true"/>
            <p:nvPr/>
          </p:nvSpPr>
          <p:spPr>
            <a:xfrm>
              <a:off x="0" y="-76200"/>
              <a:ext cx="1376317" cy="399655"/>
            </a:xfrm>
            <a:prstGeom prst="rect">
              <a:avLst/>
            </a:prstGeom>
          </p:spPr>
          <p:txBody>
            <a:bodyPr anchor="ctr" rtlCol="false" tIns="40695" lIns="40695" bIns="40695" rIns="40695"/>
            <a:lstStyle/>
            <a:p>
              <a:pPr algn="ctr">
                <a:lnSpc>
                  <a:spcPts val="3123"/>
                </a:lnSpc>
              </a:pPr>
            </a:p>
          </p:txBody>
        </p:sp>
      </p:grpSp>
      <p:sp>
        <p:nvSpPr>
          <p:cNvPr name="TextBox 28" id="28"/>
          <p:cNvSpPr txBox="true"/>
          <p:nvPr/>
        </p:nvSpPr>
        <p:spPr>
          <a:xfrm rot="0">
            <a:off x="7021978" y="6705328"/>
            <a:ext cx="1621392" cy="197522"/>
          </a:xfrm>
          <a:prstGeom prst="rect">
            <a:avLst/>
          </a:prstGeom>
        </p:spPr>
        <p:txBody>
          <a:bodyPr anchor="t" rtlCol="false" tIns="0" lIns="0" bIns="0" rIns="0">
            <a:spAutoFit/>
          </a:bodyPr>
          <a:lstStyle/>
          <a:p>
            <a:pPr algn="ctr">
              <a:lnSpc>
                <a:spcPts val="1429"/>
              </a:lnSpc>
            </a:pPr>
            <a:r>
              <a:rPr lang="en-US" b="true" sz="1299" spc="-51">
                <a:solidFill>
                  <a:srgbClr val="6F2884"/>
                </a:solidFill>
                <a:latin typeface="Poppins Bold"/>
                <a:ea typeface="Poppins Bold"/>
                <a:cs typeface="Poppins Bold"/>
                <a:sym typeface="Poppins Bold"/>
              </a:rPr>
              <a:t>Recommendation</a:t>
            </a:r>
          </a:p>
        </p:txBody>
      </p:sp>
      <p:sp>
        <p:nvSpPr>
          <p:cNvPr name="TextBox 29" id="29"/>
          <p:cNvSpPr txBox="true"/>
          <p:nvPr/>
        </p:nvSpPr>
        <p:spPr>
          <a:xfrm rot="0">
            <a:off x="6665588" y="7153293"/>
            <a:ext cx="5177651" cy="2534662"/>
          </a:xfrm>
          <a:prstGeom prst="rect">
            <a:avLst/>
          </a:prstGeom>
        </p:spPr>
        <p:txBody>
          <a:bodyPr anchor="t" rtlCol="false" tIns="0" lIns="0" bIns="0" rIns="0">
            <a:spAutoFit/>
          </a:bodyPr>
          <a:lstStyle/>
          <a:p>
            <a:pPr algn="just" marL="323850" indent="-161925" lvl="1">
              <a:lnSpc>
                <a:spcPts val="1709"/>
              </a:lnSpc>
              <a:buFont typeface="Arial"/>
              <a:buChar char="•"/>
            </a:pPr>
            <a:r>
              <a:rPr lang="en-US" sz="1500" spc="-44">
                <a:solidFill>
                  <a:srgbClr val="000000"/>
                </a:solidFill>
                <a:latin typeface="Poppins"/>
                <a:ea typeface="Poppins"/>
                <a:cs typeface="Poppins"/>
                <a:sym typeface="Poppins"/>
              </a:rPr>
              <a:t>Shift from recovery-driven growth to sust</a:t>
            </a:r>
            <a:r>
              <a:rPr lang="en-US" sz="1500" spc="-44">
                <a:solidFill>
                  <a:srgbClr val="000000"/>
                </a:solidFill>
                <a:latin typeface="Poppins"/>
                <a:ea typeface="Poppins"/>
                <a:cs typeface="Poppins"/>
                <a:sym typeface="Poppins"/>
              </a:rPr>
              <a:t>ain</a:t>
            </a:r>
            <a:r>
              <a:rPr lang="en-US" sz="1500" spc="-44">
                <a:solidFill>
                  <a:srgbClr val="000000"/>
                </a:solidFill>
                <a:latin typeface="Poppins"/>
                <a:ea typeface="Poppins"/>
                <a:cs typeface="Poppins"/>
                <a:sym typeface="Poppins"/>
              </a:rPr>
              <a:t>a</a:t>
            </a:r>
            <a:r>
              <a:rPr lang="en-US" sz="1500" spc="-44">
                <a:solidFill>
                  <a:srgbClr val="000000"/>
                </a:solidFill>
                <a:latin typeface="Poppins"/>
                <a:ea typeface="Poppins"/>
                <a:cs typeface="Poppins"/>
                <a:sym typeface="Poppins"/>
              </a:rPr>
              <a:t>ble</a:t>
            </a:r>
            <a:r>
              <a:rPr lang="en-US" sz="1500" spc="-44">
                <a:solidFill>
                  <a:srgbClr val="000000"/>
                </a:solidFill>
                <a:latin typeface="Poppins"/>
                <a:ea typeface="Poppins"/>
                <a:cs typeface="Poppins"/>
                <a:sym typeface="Poppins"/>
              </a:rPr>
              <a:t> growth by</a:t>
            </a:r>
            <a:r>
              <a:rPr lang="en-US" b="true" sz="1500" spc="-44">
                <a:solidFill>
                  <a:srgbClr val="000000"/>
                </a:solidFill>
                <a:latin typeface="Poppins Bold"/>
                <a:ea typeface="Poppins Bold"/>
                <a:cs typeface="Poppins Bold"/>
                <a:sym typeface="Poppins Bold"/>
              </a:rPr>
              <a:t> strengthening structurally stable segments</a:t>
            </a:r>
            <a:r>
              <a:rPr lang="en-US" sz="1500" spc="-44">
                <a:solidFill>
                  <a:srgbClr val="000000"/>
                </a:solidFill>
                <a:latin typeface="Poppins"/>
                <a:ea typeface="Poppins"/>
                <a:cs typeface="Poppins"/>
                <a:sym typeface="Poppins"/>
              </a:rPr>
              <a:t> su</a:t>
            </a:r>
            <a:r>
              <a:rPr lang="en-US" sz="1500" spc="-44">
                <a:solidFill>
                  <a:srgbClr val="000000"/>
                </a:solidFill>
                <a:latin typeface="Poppins"/>
                <a:ea typeface="Poppins"/>
                <a:cs typeface="Poppins"/>
                <a:sym typeface="Poppins"/>
              </a:rPr>
              <a:t>c</a:t>
            </a:r>
            <a:r>
              <a:rPr lang="en-US" sz="1500" spc="-44">
                <a:solidFill>
                  <a:srgbClr val="000000"/>
                </a:solidFill>
                <a:latin typeface="Poppins"/>
                <a:ea typeface="Poppins"/>
                <a:cs typeface="Poppins"/>
                <a:sym typeface="Poppins"/>
              </a:rPr>
              <a:t>h a</a:t>
            </a:r>
            <a:r>
              <a:rPr lang="en-US" sz="1500" spc="-44">
                <a:solidFill>
                  <a:srgbClr val="000000"/>
                </a:solidFill>
                <a:latin typeface="Poppins"/>
                <a:ea typeface="Poppins"/>
                <a:cs typeface="Poppins"/>
                <a:sym typeface="Poppins"/>
              </a:rPr>
              <a:t>s</a:t>
            </a:r>
            <a:r>
              <a:rPr lang="en-US" sz="1500" spc="-44">
                <a:solidFill>
                  <a:srgbClr val="000000"/>
                </a:solidFill>
                <a:latin typeface="Poppins"/>
                <a:ea typeface="Poppins"/>
                <a:cs typeface="Poppins"/>
                <a:sym typeface="Poppins"/>
              </a:rPr>
              <a:t> </a:t>
            </a:r>
            <a:r>
              <a:rPr lang="en-US" sz="1500" spc="-44">
                <a:solidFill>
                  <a:srgbClr val="000000"/>
                </a:solidFill>
                <a:latin typeface="Poppins"/>
                <a:ea typeface="Poppins"/>
                <a:cs typeface="Poppins"/>
                <a:sym typeface="Poppins"/>
              </a:rPr>
              <a:t>p</a:t>
            </a:r>
            <a:r>
              <a:rPr lang="en-US" sz="1500" spc="-44">
                <a:solidFill>
                  <a:srgbClr val="000000"/>
                </a:solidFill>
                <a:latin typeface="Poppins"/>
                <a:ea typeface="Poppins"/>
                <a:cs typeface="Poppins"/>
                <a:sym typeface="Poppins"/>
              </a:rPr>
              <a:t>reventi</a:t>
            </a:r>
            <a:r>
              <a:rPr lang="en-US" sz="1500" spc="-44">
                <a:solidFill>
                  <a:srgbClr val="000000"/>
                </a:solidFill>
                <a:latin typeface="Poppins"/>
                <a:ea typeface="Poppins"/>
                <a:cs typeface="Poppins"/>
                <a:sym typeface="Poppins"/>
              </a:rPr>
              <a:t>v</a:t>
            </a:r>
            <a:r>
              <a:rPr lang="en-US" sz="1500" spc="-44">
                <a:solidFill>
                  <a:srgbClr val="000000"/>
                </a:solidFill>
                <a:latin typeface="Poppins"/>
                <a:ea typeface="Poppins"/>
                <a:cs typeface="Poppins"/>
                <a:sym typeface="Poppins"/>
              </a:rPr>
              <a:t>e</a:t>
            </a:r>
            <a:r>
              <a:rPr lang="en-US" sz="1500" spc="-44">
                <a:solidFill>
                  <a:srgbClr val="000000"/>
                </a:solidFill>
                <a:latin typeface="Poppins"/>
                <a:ea typeface="Poppins"/>
                <a:cs typeface="Poppins"/>
                <a:sym typeface="Poppins"/>
              </a:rPr>
              <a:t>, chronic care, and wellness products with long-term recurring demand.</a:t>
            </a:r>
          </a:p>
          <a:p>
            <a:pPr algn="just" marL="323850" indent="-161925" lvl="1">
              <a:lnSpc>
                <a:spcPts val="1709"/>
              </a:lnSpc>
              <a:buFont typeface="Arial"/>
              <a:buChar char="•"/>
            </a:pPr>
            <a:r>
              <a:rPr lang="en-US" sz="1500" spc="-44">
                <a:solidFill>
                  <a:srgbClr val="000000"/>
                </a:solidFill>
                <a:latin typeface="Poppins"/>
                <a:ea typeface="Poppins"/>
                <a:cs typeface="Poppins"/>
                <a:sym typeface="Poppins"/>
              </a:rPr>
              <a:t>Enhance supply chain resilience through </a:t>
            </a:r>
            <a:r>
              <a:rPr lang="en-US" b="true" sz="1500" spc="-44">
                <a:solidFill>
                  <a:srgbClr val="000000"/>
                </a:solidFill>
                <a:latin typeface="Poppins Bold"/>
                <a:ea typeface="Poppins Bold"/>
                <a:cs typeface="Poppins Bold"/>
                <a:sym typeface="Poppins Bold"/>
              </a:rPr>
              <a:t>supplier diversification, improved demand forecasting accuracy, and strategic buffer stock</a:t>
            </a:r>
            <a:r>
              <a:rPr lang="en-US" sz="1500" spc="-44">
                <a:solidFill>
                  <a:srgbClr val="000000"/>
                </a:solidFill>
                <a:latin typeface="Poppins"/>
                <a:ea typeface="Poppins"/>
                <a:cs typeface="Poppins"/>
                <a:sym typeface="Poppins"/>
              </a:rPr>
              <a:t> to safeguard revenue stability during potential disruptions.</a:t>
            </a:r>
          </a:p>
          <a:p>
            <a:pPr algn="just" marL="323850" indent="-161925" lvl="1">
              <a:lnSpc>
                <a:spcPts val="1709"/>
              </a:lnSpc>
              <a:buFont typeface="Arial"/>
              <a:buChar char="•"/>
            </a:pPr>
            <a:r>
              <a:rPr lang="en-US" b="true" sz="1500" spc="-44">
                <a:solidFill>
                  <a:srgbClr val="000000"/>
                </a:solidFill>
                <a:latin typeface="Poppins Bold"/>
                <a:ea typeface="Poppins Bold"/>
                <a:cs typeface="Poppins Bold"/>
                <a:sym typeface="Poppins Bold"/>
              </a:rPr>
              <a:t>Accelerate digital and omnichannel expansion</a:t>
            </a:r>
            <a:r>
              <a:rPr lang="en-US" sz="1500" spc="-44">
                <a:solidFill>
                  <a:srgbClr val="000000"/>
                </a:solidFill>
                <a:latin typeface="Poppins"/>
                <a:ea typeface="Poppins"/>
                <a:cs typeface="Poppins"/>
                <a:sym typeface="Poppins"/>
              </a:rPr>
              <a:t> by strengthening e-pharmacy capabilities, loyalty ecosystems, and online–offline (O2O) integration to sustain post-normalization growth.</a:t>
            </a:r>
          </a:p>
        </p:txBody>
      </p:sp>
      <p:sp>
        <p:nvSpPr>
          <p:cNvPr name="Freeform 30" id="30"/>
          <p:cNvSpPr/>
          <p:nvPr/>
        </p:nvSpPr>
        <p:spPr>
          <a:xfrm flipH="false" flipV="false" rot="0">
            <a:off x="13735994" y="1789331"/>
            <a:ext cx="2813942" cy="1852215"/>
          </a:xfrm>
          <a:custGeom>
            <a:avLst/>
            <a:gdLst/>
            <a:ahLst/>
            <a:cxnLst/>
            <a:rect r="r" b="b" t="t" l="l"/>
            <a:pathLst>
              <a:path h="1852215" w="2813942">
                <a:moveTo>
                  <a:pt x="0" y="0"/>
                </a:moveTo>
                <a:lnTo>
                  <a:pt x="2813942" y="0"/>
                </a:lnTo>
                <a:lnTo>
                  <a:pt x="2813942" y="1852215"/>
                </a:lnTo>
                <a:lnTo>
                  <a:pt x="0" y="1852215"/>
                </a:lnTo>
                <a:lnTo>
                  <a:pt x="0" y="0"/>
                </a:lnTo>
                <a:close/>
              </a:path>
            </a:pathLst>
          </a:custGeom>
          <a:blipFill>
            <a:blip r:embed="rId4"/>
            <a:stretch>
              <a:fillRect l="-101157" t="-289" r="0" b="-289"/>
            </a:stretch>
          </a:blipFill>
        </p:spPr>
      </p:sp>
      <p:sp>
        <p:nvSpPr>
          <p:cNvPr name="TextBox 31" id="31"/>
          <p:cNvSpPr txBox="true"/>
          <p:nvPr/>
        </p:nvSpPr>
        <p:spPr>
          <a:xfrm rot="0">
            <a:off x="12369589" y="4007611"/>
            <a:ext cx="5469888" cy="1906235"/>
          </a:xfrm>
          <a:prstGeom prst="rect">
            <a:avLst/>
          </a:prstGeom>
        </p:spPr>
        <p:txBody>
          <a:bodyPr anchor="t" rtlCol="false" tIns="0" lIns="0" bIns="0" rIns="0">
            <a:spAutoFit/>
          </a:bodyPr>
          <a:lstStyle/>
          <a:p>
            <a:pPr algn="just">
              <a:lnSpc>
                <a:spcPts val="1709"/>
              </a:lnSpc>
            </a:pPr>
            <a:r>
              <a:rPr lang="en-US" sz="1500" spc="-44">
                <a:solidFill>
                  <a:srgbClr val="000000"/>
                </a:solidFill>
                <a:latin typeface="Poppins"/>
                <a:ea typeface="Poppins"/>
                <a:cs typeface="Poppins"/>
                <a:sym typeface="Poppins"/>
              </a:rPr>
              <a:t>On a quarterly basis, Kimia Farma’s revenue exhibits a</a:t>
            </a:r>
            <a:r>
              <a:rPr lang="en-US" sz="1500" spc="-44">
                <a:solidFill>
                  <a:srgbClr val="6F2884"/>
                </a:solidFill>
                <a:latin typeface="Poppins"/>
                <a:ea typeface="Poppins"/>
                <a:cs typeface="Poppins"/>
                <a:sym typeface="Poppins"/>
              </a:rPr>
              <a:t> </a:t>
            </a:r>
            <a:r>
              <a:rPr lang="en-US" b="true" sz="1500" spc="-44">
                <a:solidFill>
                  <a:srgbClr val="6F2884"/>
                </a:solidFill>
                <a:latin typeface="Poppins Bold"/>
                <a:ea typeface="Poppins Bold"/>
                <a:cs typeface="Poppins Bold"/>
                <a:sym typeface="Poppins Bold"/>
              </a:rPr>
              <a:t>clear seasonality pattern</a:t>
            </a:r>
            <a:r>
              <a:rPr lang="en-US" sz="1500" spc="-44">
                <a:solidFill>
                  <a:srgbClr val="000000"/>
                </a:solidFill>
                <a:latin typeface="Poppins"/>
                <a:ea typeface="Poppins"/>
                <a:cs typeface="Poppins"/>
                <a:sym typeface="Poppins"/>
              </a:rPr>
              <a:t>, strengthening from Q1 to a p</a:t>
            </a:r>
            <a:r>
              <a:rPr lang="en-US" sz="1500" spc="-44">
                <a:solidFill>
                  <a:srgbClr val="000000"/>
                </a:solidFill>
                <a:latin typeface="Poppins"/>
                <a:ea typeface="Poppins"/>
                <a:cs typeface="Poppins"/>
                <a:sym typeface="Poppins"/>
              </a:rPr>
              <a:t>ea</a:t>
            </a:r>
            <a:r>
              <a:rPr lang="en-US" sz="1500" spc="-44">
                <a:solidFill>
                  <a:srgbClr val="000000"/>
                </a:solidFill>
                <a:latin typeface="Poppins"/>
                <a:ea typeface="Poppins"/>
                <a:cs typeface="Poppins"/>
                <a:sym typeface="Poppins"/>
              </a:rPr>
              <a:t>k</a:t>
            </a:r>
            <a:r>
              <a:rPr lang="en-US" sz="1500" spc="-44">
                <a:solidFill>
                  <a:srgbClr val="000000"/>
                </a:solidFill>
                <a:latin typeface="Poppins"/>
                <a:ea typeface="Poppins"/>
                <a:cs typeface="Poppins"/>
                <a:sym typeface="Poppins"/>
              </a:rPr>
              <a:t> in</a:t>
            </a:r>
            <a:r>
              <a:rPr lang="en-US" sz="1500" spc="-44">
                <a:solidFill>
                  <a:srgbClr val="000000"/>
                </a:solidFill>
                <a:latin typeface="Poppins"/>
                <a:ea typeface="Poppins"/>
                <a:cs typeface="Poppins"/>
                <a:sym typeface="Poppins"/>
              </a:rPr>
              <a:t> Q3 b</a:t>
            </a:r>
            <a:r>
              <a:rPr lang="en-US" sz="1500" spc="-44">
                <a:solidFill>
                  <a:srgbClr val="000000"/>
                </a:solidFill>
                <a:latin typeface="Poppins"/>
                <a:ea typeface="Poppins"/>
                <a:cs typeface="Poppins"/>
                <a:sym typeface="Poppins"/>
              </a:rPr>
              <a:t>e</a:t>
            </a:r>
            <a:r>
              <a:rPr lang="en-US" sz="1500" spc="-44">
                <a:solidFill>
                  <a:srgbClr val="000000"/>
                </a:solidFill>
                <a:latin typeface="Poppins"/>
                <a:ea typeface="Poppins"/>
                <a:cs typeface="Poppins"/>
                <a:sym typeface="Poppins"/>
              </a:rPr>
              <a:t>for</a:t>
            </a:r>
            <a:r>
              <a:rPr lang="en-US" sz="1500" spc="-44">
                <a:solidFill>
                  <a:srgbClr val="000000"/>
                </a:solidFill>
                <a:latin typeface="Poppins"/>
                <a:ea typeface="Poppins"/>
                <a:cs typeface="Poppins"/>
                <a:sym typeface="Poppins"/>
              </a:rPr>
              <a:t>e</a:t>
            </a:r>
            <a:r>
              <a:rPr lang="en-US" sz="1500" spc="-44">
                <a:solidFill>
                  <a:srgbClr val="000000"/>
                </a:solidFill>
                <a:latin typeface="Poppins"/>
                <a:ea typeface="Poppins"/>
                <a:cs typeface="Poppins"/>
                <a:sym typeface="Poppins"/>
              </a:rPr>
              <a:t> mo</a:t>
            </a:r>
            <a:r>
              <a:rPr lang="en-US" sz="1500" spc="-44">
                <a:solidFill>
                  <a:srgbClr val="000000"/>
                </a:solidFill>
                <a:latin typeface="Poppins"/>
                <a:ea typeface="Poppins"/>
                <a:cs typeface="Poppins"/>
                <a:sym typeface="Poppins"/>
              </a:rPr>
              <a:t>d</a:t>
            </a:r>
            <a:r>
              <a:rPr lang="en-US" sz="1500" spc="-44">
                <a:solidFill>
                  <a:srgbClr val="000000"/>
                </a:solidFill>
                <a:latin typeface="Poppins"/>
                <a:ea typeface="Poppins"/>
                <a:cs typeface="Poppins"/>
                <a:sym typeface="Poppins"/>
              </a:rPr>
              <a:t>erating</a:t>
            </a:r>
            <a:r>
              <a:rPr lang="en-US" sz="1500" spc="-44">
                <a:solidFill>
                  <a:srgbClr val="000000"/>
                </a:solidFill>
                <a:latin typeface="Poppins"/>
                <a:ea typeface="Poppins"/>
                <a:cs typeface="Poppins"/>
                <a:sym typeface="Poppins"/>
              </a:rPr>
              <a:t> </a:t>
            </a:r>
            <a:r>
              <a:rPr lang="en-US" sz="1500" spc="-44">
                <a:solidFill>
                  <a:srgbClr val="000000"/>
                </a:solidFill>
                <a:latin typeface="Poppins"/>
                <a:ea typeface="Poppins"/>
                <a:cs typeface="Poppins"/>
                <a:sym typeface="Poppins"/>
              </a:rPr>
              <a:t>in Q4.</a:t>
            </a:r>
            <a:r>
              <a:rPr lang="en-US" sz="1500" spc="-44">
                <a:solidFill>
                  <a:srgbClr val="000000"/>
                </a:solidFill>
                <a:latin typeface="Poppins"/>
                <a:ea typeface="Poppins"/>
                <a:cs typeface="Poppins"/>
                <a:sym typeface="Poppins"/>
              </a:rPr>
              <a:t> </a:t>
            </a:r>
            <a:r>
              <a:rPr lang="en-US" b="true" sz="1500" spc="-44">
                <a:solidFill>
                  <a:srgbClr val="6F2884"/>
                </a:solidFill>
                <a:latin typeface="Poppins Bold"/>
                <a:ea typeface="Poppins Bold"/>
                <a:cs typeface="Poppins Bold"/>
                <a:sym typeface="Poppins Bold"/>
              </a:rPr>
              <a:t>The Q1–Q3 uptrend, which coincides with the rainy-to-dry season transition</a:t>
            </a:r>
            <a:r>
              <a:rPr lang="en-US" sz="1500" spc="-44">
                <a:solidFill>
                  <a:srgbClr val="000000"/>
                </a:solidFill>
                <a:latin typeface="Poppins"/>
                <a:ea typeface="Poppins"/>
                <a:cs typeface="Poppins"/>
                <a:sym typeface="Poppins"/>
              </a:rPr>
              <a:t>, is </a:t>
            </a:r>
            <a:r>
              <a:rPr lang="en-US" sz="1500" spc="-44">
                <a:solidFill>
                  <a:srgbClr val="000000"/>
                </a:solidFill>
                <a:latin typeface="Poppins"/>
                <a:ea typeface="Poppins"/>
                <a:cs typeface="Poppins"/>
                <a:sym typeface="Poppins"/>
              </a:rPr>
              <a:t>dr</a:t>
            </a:r>
            <a:r>
              <a:rPr lang="en-US" sz="1500" spc="-44">
                <a:solidFill>
                  <a:srgbClr val="000000"/>
                </a:solidFill>
                <a:latin typeface="Poppins"/>
                <a:ea typeface="Poppins"/>
                <a:cs typeface="Poppins"/>
                <a:sym typeface="Poppins"/>
              </a:rPr>
              <a:t>i</a:t>
            </a:r>
            <a:r>
              <a:rPr lang="en-US" sz="1500" spc="-44">
                <a:solidFill>
                  <a:srgbClr val="000000"/>
                </a:solidFill>
                <a:latin typeface="Poppins"/>
                <a:ea typeface="Poppins"/>
                <a:cs typeface="Poppins"/>
                <a:sym typeface="Poppins"/>
              </a:rPr>
              <a:t>ve</a:t>
            </a:r>
            <a:r>
              <a:rPr lang="en-US" sz="1500" spc="-44">
                <a:solidFill>
                  <a:srgbClr val="000000"/>
                </a:solidFill>
                <a:latin typeface="Poppins"/>
                <a:ea typeface="Poppins"/>
                <a:cs typeface="Poppins"/>
                <a:sym typeface="Poppins"/>
              </a:rPr>
              <a:t>n b</a:t>
            </a:r>
            <a:r>
              <a:rPr lang="en-US" sz="1500" spc="-44">
                <a:solidFill>
                  <a:srgbClr val="000000"/>
                </a:solidFill>
                <a:latin typeface="Poppins"/>
                <a:ea typeface="Poppins"/>
                <a:cs typeface="Poppins"/>
                <a:sym typeface="Poppins"/>
              </a:rPr>
              <a:t>y </a:t>
            </a:r>
            <a:r>
              <a:rPr lang="en-US" sz="1500" spc="-44">
                <a:solidFill>
                  <a:srgbClr val="000000"/>
                </a:solidFill>
                <a:latin typeface="Poppins"/>
                <a:ea typeface="Poppins"/>
                <a:cs typeface="Poppins"/>
                <a:sym typeface="Poppins"/>
              </a:rPr>
              <a:t>hi</a:t>
            </a:r>
            <a:r>
              <a:rPr lang="en-US" sz="1500" spc="-44">
                <a:solidFill>
                  <a:srgbClr val="000000"/>
                </a:solidFill>
                <a:latin typeface="Poppins"/>
                <a:ea typeface="Poppins"/>
                <a:cs typeface="Poppins"/>
                <a:sym typeface="Poppins"/>
              </a:rPr>
              <a:t>ghe</a:t>
            </a:r>
            <a:r>
              <a:rPr lang="en-US" sz="1500" spc="-44">
                <a:solidFill>
                  <a:srgbClr val="000000"/>
                </a:solidFill>
                <a:latin typeface="Poppins"/>
                <a:ea typeface="Poppins"/>
                <a:cs typeface="Poppins"/>
                <a:sym typeface="Poppins"/>
              </a:rPr>
              <a:t>r d</a:t>
            </a:r>
            <a:r>
              <a:rPr lang="en-US" sz="1500" spc="-44">
                <a:solidFill>
                  <a:srgbClr val="000000"/>
                </a:solidFill>
                <a:latin typeface="Poppins"/>
                <a:ea typeface="Poppins"/>
                <a:cs typeface="Poppins"/>
                <a:sym typeface="Poppins"/>
              </a:rPr>
              <a:t>i</a:t>
            </a:r>
            <a:r>
              <a:rPr lang="en-US" sz="1500" spc="-44">
                <a:solidFill>
                  <a:srgbClr val="000000"/>
                </a:solidFill>
                <a:latin typeface="Poppins"/>
                <a:ea typeface="Poppins"/>
                <a:cs typeface="Poppins"/>
                <a:sym typeface="Poppins"/>
              </a:rPr>
              <a:t>se</a:t>
            </a:r>
            <a:r>
              <a:rPr lang="en-US" sz="1500" spc="-44">
                <a:solidFill>
                  <a:srgbClr val="000000"/>
                </a:solidFill>
                <a:latin typeface="Poppins"/>
                <a:ea typeface="Poppins"/>
                <a:cs typeface="Poppins"/>
                <a:sym typeface="Poppins"/>
              </a:rPr>
              <a:t>a</a:t>
            </a:r>
            <a:r>
              <a:rPr lang="en-US" sz="1500" spc="-44">
                <a:solidFill>
                  <a:srgbClr val="000000"/>
                </a:solidFill>
                <a:latin typeface="Poppins"/>
                <a:ea typeface="Poppins"/>
                <a:cs typeface="Poppins"/>
                <a:sym typeface="Poppins"/>
              </a:rPr>
              <a:t>se</a:t>
            </a:r>
            <a:r>
              <a:rPr lang="en-US" sz="1500" spc="-44">
                <a:solidFill>
                  <a:srgbClr val="000000"/>
                </a:solidFill>
                <a:latin typeface="Poppins"/>
                <a:ea typeface="Poppins"/>
                <a:cs typeface="Poppins"/>
                <a:sym typeface="Poppins"/>
              </a:rPr>
              <a:t> i</a:t>
            </a:r>
            <a:r>
              <a:rPr lang="en-US" sz="1500" spc="-44">
                <a:solidFill>
                  <a:srgbClr val="000000"/>
                </a:solidFill>
                <a:latin typeface="Poppins"/>
                <a:ea typeface="Poppins"/>
                <a:cs typeface="Poppins"/>
                <a:sym typeface="Poppins"/>
              </a:rPr>
              <a:t>n</a:t>
            </a:r>
            <a:r>
              <a:rPr lang="en-US" sz="1500" spc="-44">
                <a:solidFill>
                  <a:srgbClr val="000000"/>
                </a:solidFill>
                <a:latin typeface="Poppins"/>
                <a:ea typeface="Poppins"/>
                <a:cs typeface="Poppins"/>
                <a:sym typeface="Poppins"/>
              </a:rPr>
              <a:t>ci</a:t>
            </a:r>
            <a:r>
              <a:rPr lang="en-US" sz="1500" spc="-44">
                <a:solidFill>
                  <a:srgbClr val="000000"/>
                </a:solidFill>
                <a:latin typeface="Poppins"/>
                <a:ea typeface="Poppins"/>
                <a:cs typeface="Poppins"/>
                <a:sym typeface="Poppins"/>
              </a:rPr>
              <a:t>d</a:t>
            </a:r>
            <a:r>
              <a:rPr lang="en-US" sz="1500" spc="-44">
                <a:solidFill>
                  <a:srgbClr val="000000"/>
                </a:solidFill>
                <a:latin typeface="Poppins"/>
                <a:ea typeface="Poppins"/>
                <a:cs typeface="Poppins"/>
                <a:sym typeface="Poppins"/>
              </a:rPr>
              <a:t>e</a:t>
            </a:r>
            <a:r>
              <a:rPr lang="en-US" sz="1500" spc="-44">
                <a:solidFill>
                  <a:srgbClr val="000000"/>
                </a:solidFill>
                <a:latin typeface="Poppins"/>
                <a:ea typeface="Poppins"/>
                <a:cs typeface="Poppins"/>
                <a:sym typeface="Poppins"/>
              </a:rPr>
              <a:t>n</a:t>
            </a:r>
            <a:r>
              <a:rPr lang="en-US" sz="1500" spc="-44">
                <a:solidFill>
                  <a:srgbClr val="000000"/>
                </a:solidFill>
                <a:latin typeface="Poppins"/>
                <a:ea typeface="Poppins"/>
                <a:cs typeface="Poppins"/>
                <a:sym typeface="Poppins"/>
              </a:rPr>
              <a:t>ce,</a:t>
            </a:r>
            <a:r>
              <a:rPr lang="en-US" sz="1500" spc="-44">
                <a:solidFill>
                  <a:srgbClr val="000000"/>
                </a:solidFill>
                <a:latin typeface="Poppins"/>
                <a:ea typeface="Poppins"/>
                <a:cs typeface="Poppins"/>
                <a:sym typeface="Poppins"/>
              </a:rPr>
              <a:t> </a:t>
            </a:r>
            <a:r>
              <a:rPr lang="en-US" sz="1500" spc="-44">
                <a:solidFill>
                  <a:srgbClr val="000000"/>
                </a:solidFill>
                <a:latin typeface="Poppins"/>
                <a:ea typeface="Poppins"/>
                <a:cs typeface="Poppins"/>
                <a:sym typeface="Poppins"/>
              </a:rPr>
              <a:t>w</a:t>
            </a:r>
            <a:r>
              <a:rPr lang="en-US" sz="1500" spc="-44">
                <a:solidFill>
                  <a:srgbClr val="000000"/>
                </a:solidFill>
                <a:latin typeface="Poppins"/>
                <a:ea typeface="Poppins"/>
                <a:cs typeface="Poppins"/>
                <a:sym typeface="Poppins"/>
              </a:rPr>
              <a:t>ea</a:t>
            </a:r>
            <a:r>
              <a:rPr lang="en-US" sz="1500" spc="-44">
                <a:solidFill>
                  <a:srgbClr val="000000"/>
                </a:solidFill>
                <a:latin typeface="Poppins"/>
                <a:ea typeface="Poppins"/>
                <a:cs typeface="Poppins"/>
                <a:sym typeface="Poppins"/>
              </a:rPr>
              <a:t>ther</a:t>
            </a:r>
            <a:r>
              <a:rPr lang="en-US" sz="1500" spc="-44">
                <a:solidFill>
                  <a:srgbClr val="000000"/>
                </a:solidFill>
                <a:latin typeface="Poppins"/>
                <a:ea typeface="Poppins"/>
                <a:cs typeface="Poppins"/>
                <a:sym typeface="Poppins"/>
              </a:rPr>
              <a:t> </a:t>
            </a:r>
            <a:r>
              <a:rPr lang="en-US" sz="1500" spc="-44">
                <a:solidFill>
                  <a:srgbClr val="000000"/>
                </a:solidFill>
                <a:latin typeface="Poppins"/>
                <a:ea typeface="Poppins"/>
                <a:cs typeface="Poppins"/>
                <a:sym typeface="Poppins"/>
              </a:rPr>
              <a:t>sh</a:t>
            </a:r>
            <a:r>
              <a:rPr lang="en-US" sz="1500" spc="-44">
                <a:solidFill>
                  <a:srgbClr val="000000"/>
                </a:solidFill>
                <a:latin typeface="Poppins"/>
                <a:ea typeface="Poppins"/>
                <a:cs typeface="Poppins"/>
                <a:sym typeface="Poppins"/>
              </a:rPr>
              <a:t>i</a:t>
            </a:r>
            <a:r>
              <a:rPr lang="en-US" sz="1500" spc="-44">
                <a:solidFill>
                  <a:srgbClr val="000000"/>
                </a:solidFill>
                <a:latin typeface="Poppins"/>
                <a:ea typeface="Poppins"/>
                <a:cs typeface="Poppins"/>
                <a:sym typeface="Poppins"/>
              </a:rPr>
              <a:t>f</a:t>
            </a:r>
            <a:r>
              <a:rPr lang="en-US" sz="1500" spc="-44">
                <a:solidFill>
                  <a:srgbClr val="000000"/>
                </a:solidFill>
                <a:latin typeface="Poppins"/>
                <a:ea typeface="Poppins"/>
                <a:cs typeface="Poppins"/>
                <a:sym typeface="Poppins"/>
              </a:rPr>
              <a:t>ts</a:t>
            </a:r>
            <a:r>
              <a:rPr lang="en-US" sz="1500" spc="-44">
                <a:solidFill>
                  <a:srgbClr val="000000"/>
                </a:solidFill>
                <a:latin typeface="Poppins"/>
                <a:ea typeface="Poppins"/>
                <a:cs typeface="Poppins"/>
                <a:sym typeface="Poppins"/>
              </a:rPr>
              <a:t>, and elevated economic activity that boost demand for healthcare products, </a:t>
            </a:r>
            <a:r>
              <a:rPr lang="en-US" b="true" sz="1500" spc="-44">
                <a:solidFill>
                  <a:srgbClr val="6F2884"/>
                </a:solidFill>
                <a:latin typeface="Poppins Bold"/>
                <a:ea typeface="Poppins Bold"/>
                <a:cs typeface="Poppins Bold"/>
                <a:sym typeface="Poppins Bold"/>
              </a:rPr>
              <a:t>while the Q4 slowdown reflects year-end consumer spending shifts, slower institutional budget realization, and post-peak demand normalization</a:t>
            </a:r>
            <a:r>
              <a:rPr lang="en-US" sz="1500" spc="-44">
                <a:solidFill>
                  <a:srgbClr val="000000"/>
                </a:solidFill>
                <a:latin typeface="Poppins"/>
                <a:ea typeface="Poppins"/>
                <a:cs typeface="Poppins"/>
                <a:sym typeface="Poppins"/>
              </a:rPr>
              <a:t>.</a:t>
            </a:r>
          </a:p>
        </p:txBody>
      </p:sp>
      <p:grpSp>
        <p:nvGrpSpPr>
          <p:cNvPr name="Group 32" id="32"/>
          <p:cNvGrpSpPr/>
          <p:nvPr/>
        </p:nvGrpSpPr>
        <p:grpSpPr>
          <a:xfrm rot="0">
            <a:off x="12369589" y="6186698"/>
            <a:ext cx="5469888" cy="3662366"/>
            <a:chOff x="0" y="0"/>
            <a:chExt cx="1657707" cy="1109919"/>
          </a:xfrm>
        </p:grpSpPr>
        <p:sp>
          <p:nvSpPr>
            <p:cNvPr name="Freeform 33" id="33"/>
            <p:cNvSpPr/>
            <p:nvPr/>
          </p:nvSpPr>
          <p:spPr>
            <a:xfrm flipH="false" flipV="false" rot="0">
              <a:off x="0" y="0"/>
              <a:ext cx="1657707" cy="1109919"/>
            </a:xfrm>
            <a:custGeom>
              <a:avLst/>
              <a:gdLst/>
              <a:ahLst/>
              <a:cxnLst/>
              <a:rect r="r" b="b" t="t" l="l"/>
              <a:pathLst>
                <a:path h="1109919" w="1657707">
                  <a:moveTo>
                    <a:pt x="42461" y="0"/>
                  </a:moveTo>
                  <a:lnTo>
                    <a:pt x="1615246" y="0"/>
                  </a:lnTo>
                  <a:cubicBezTo>
                    <a:pt x="1626508" y="0"/>
                    <a:pt x="1637308" y="4474"/>
                    <a:pt x="1645271" y="12437"/>
                  </a:cubicBezTo>
                  <a:cubicBezTo>
                    <a:pt x="1653234" y="20400"/>
                    <a:pt x="1657707" y="31200"/>
                    <a:pt x="1657707" y="42461"/>
                  </a:cubicBezTo>
                  <a:lnTo>
                    <a:pt x="1657707" y="1067457"/>
                  </a:lnTo>
                  <a:cubicBezTo>
                    <a:pt x="1657707" y="1090908"/>
                    <a:pt x="1638697" y="1109919"/>
                    <a:pt x="1615246" y="1109919"/>
                  </a:cubicBezTo>
                  <a:lnTo>
                    <a:pt x="42461" y="1109919"/>
                  </a:lnTo>
                  <a:cubicBezTo>
                    <a:pt x="19010" y="1109919"/>
                    <a:pt x="0" y="1090908"/>
                    <a:pt x="0" y="1067457"/>
                  </a:cubicBezTo>
                  <a:lnTo>
                    <a:pt x="0" y="42461"/>
                  </a:lnTo>
                  <a:cubicBezTo>
                    <a:pt x="0" y="19010"/>
                    <a:pt x="19010" y="0"/>
                    <a:pt x="42461" y="0"/>
                  </a:cubicBezTo>
                  <a:close/>
                </a:path>
              </a:pathLst>
            </a:custGeom>
            <a:solidFill>
              <a:srgbClr val="FFFFFF"/>
            </a:solidFill>
            <a:ln w="19050" cap="rnd">
              <a:solidFill>
                <a:srgbClr val="292929"/>
              </a:solidFill>
              <a:prstDash val="solid"/>
              <a:round/>
            </a:ln>
          </p:spPr>
        </p:sp>
        <p:sp>
          <p:nvSpPr>
            <p:cNvPr name="TextBox 34" id="34"/>
            <p:cNvSpPr txBox="true"/>
            <p:nvPr/>
          </p:nvSpPr>
          <p:spPr>
            <a:xfrm>
              <a:off x="0" y="-76200"/>
              <a:ext cx="1657707" cy="1186119"/>
            </a:xfrm>
            <a:prstGeom prst="rect">
              <a:avLst/>
            </a:prstGeom>
          </p:spPr>
          <p:txBody>
            <a:bodyPr anchor="ctr" rtlCol="false" tIns="50800" lIns="50800" bIns="50800" rIns="50800"/>
            <a:lstStyle/>
            <a:p>
              <a:pPr algn="ctr">
                <a:lnSpc>
                  <a:spcPts val="3123"/>
                </a:lnSpc>
              </a:pPr>
            </a:p>
            <a:p>
              <a:pPr algn="ctr">
                <a:lnSpc>
                  <a:spcPts val="3123"/>
                </a:lnSpc>
              </a:pPr>
            </a:p>
          </p:txBody>
        </p:sp>
      </p:grpSp>
      <p:grpSp>
        <p:nvGrpSpPr>
          <p:cNvPr name="Group 35" id="35"/>
          <p:cNvGrpSpPr/>
          <p:nvPr/>
        </p:nvGrpSpPr>
        <p:grpSpPr>
          <a:xfrm rot="0">
            <a:off x="12762476" y="6037985"/>
            <a:ext cx="1718366" cy="419391"/>
            <a:chOff x="0" y="0"/>
            <a:chExt cx="1325290" cy="323455"/>
          </a:xfrm>
        </p:grpSpPr>
        <p:sp>
          <p:nvSpPr>
            <p:cNvPr name="Freeform 36" id="36"/>
            <p:cNvSpPr/>
            <p:nvPr/>
          </p:nvSpPr>
          <p:spPr>
            <a:xfrm flipH="false" flipV="false" rot="0">
              <a:off x="0" y="0"/>
              <a:ext cx="1325290" cy="323455"/>
            </a:xfrm>
            <a:custGeom>
              <a:avLst/>
              <a:gdLst/>
              <a:ahLst/>
              <a:cxnLst/>
              <a:rect r="r" b="b" t="t" l="l"/>
              <a:pathLst>
                <a:path h="323455" w="1325290">
                  <a:moveTo>
                    <a:pt x="67581" y="0"/>
                  </a:moveTo>
                  <a:lnTo>
                    <a:pt x="1257709" y="0"/>
                  </a:lnTo>
                  <a:cubicBezTo>
                    <a:pt x="1295033" y="0"/>
                    <a:pt x="1325290" y="30257"/>
                    <a:pt x="1325290" y="67581"/>
                  </a:cubicBezTo>
                  <a:lnTo>
                    <a:pt x="1325290" y="255874"/>
                  </a:lnTo>
                  <a:cubicBezTo>
                    <a:pt x="1325290" y="273798"/>
                    <a:pt x="1318170" y="290987"/>
                    <a:pt x="1305496" y="303661"/>
                  </a:cubicBezTo>
                  <a:cubicBezTo>
                    <a:pt x="1292822" y="316335"/>
                    <a:pt x="1275633" y="323455"/>
                    <a:pt x="1257709" y="323455"/>
                  </a:cubicBezTo>
                  <a:lnTo>
                    <a:pt x="67581" y="323455"/>
                  </a:lnTo>
                  <a:cubicBezTo>
                    <a:pt x="30257" y="323455"/>
                    <a:pt x="0" y="293198"/>
                    <a:pt x="0" y="255874"/>
                  </a:cubicBezTo>
                  <a:lnTo>
                    <a:pt x="0" y="67581"/>
                  </a:lnTo>
                  <a:cubicBezTo>
                    <a:pt x="0" y="30257"/>
                    <a:pt x="30257" y="0"/>
                    <a:pt x="67581" y="0"/>
                  </a:cubicBezTo>
                  <a:close/>
                </a:path>
              </a:pathLst>
            </a:custGeom>
            <a:solidFill>
              <a:srgbClr val="FFC054"/>
            </a:solidFill>
          </p:spPr>
        </p:sp>
        <p:sp>
          <p:nvSpPr>
            <p:cNvPr name="TextBox 37" id="37"/>
            <p:cNvSpPr txBox="true"/>
            <p:nvPr/>
          </p:nvSpPr>
          <p:spPr>
            <a:xfrm>
              <a:off x="0" y="-76200"/>
              <a:ext cx="1325290" cy="399655"/>
            </a:xfrm>
            <a:prstGeom prst="rect">
              <a:avLst/>
            </a:prstGeom>
          </p:spPr>
          <p:txBody>
            <a:bodyPr anchor="ctr" rtlCol="false" tIns="40695" lIns="40695" bIns="40695" rIns="40695"/>
            <a:lstStyle/>
            <a:p>
              <a:pPr algn="ctr">
                <a:lnSpc>
                  <a:spcPts val="3123"/>
                </a:lnSpc>
              </a:pPr>
            </a:p>
          </p:txBody>
        </p:sp>
      </p:grpSp>
      <p:sp>
        <p:nvSpPr>
          <p:cNvPr name="TextBox 38" id="38"/>
          <p:cNvSpPr txBox="true"/>
          <p:nvPr/>
        </p:nvSpPr>
        <p:spPr>
          <a:xfrm rot="0">
            <a:off x="12809493" y="6148919"/>
            <a:ext cx="1624333" cy="197522"/>
          </a:xfrm>
          <a:prstGeom prst="rect">
            <a:avLst/>
          </a:prstGeom>
        </p:spPr>
        <p:txBody>
          <a:bodyPr anchor="t" rtlCol="false" tIns="0" lIns="0" bIns="0" rIns="0">
            <a:spAutoFit/>
          </a:bodyPr>
          <a:lstStyle/>
          <a:p>
            <a:pPr algn="ctr">
              <a:lnSpc>
                <a:spcPts val="1429"/>
              </a:lnSpc>
            </a:pPr>
            <a:r>
              <a:rPr lang="en-US" b="true" sz="1299" spc="-51">
                <a:solidFill>
                  <a:srgbClr val="6F2884"/>
                </a:solidFill>
                <a:latin typeface="Poppins Bold"/>
                <a:ea typeface="Poppins Bold"/>
                <a:cs typeface="Poppins Bold"/>
                <a:sym typeface="Poppins Bold"/>
              </a:rPr>
              <a:t>Recommendation</a:t>
            </a:r>
          </a:p>
        </p:txBody>
      </p:sp>
      <p:sp>
        <p:nvSpPr>
          <p:cNvPr name="TextBox 39" id="39"/>
          <p:cNvSpPr txBox="true"/>
          <p:nvPr/>
        </p:nvSpPr>
        <p:spPr>
          <a:xfrm rot="0">
            <a:off x="12464839" y="6562453"/>
            <a:ext cx="5158277" cy="3163089"/>
          </a:xfrm>
          <a:prstGeom prst="rect">
            <a:avLst/>
          </a:prstGeom>
        </p:spPr>
        <p:txBody>
          <a:bodyPr anchor="t" rtlCol="false" tIns="0" lIns="0" bIns="0" rIns="0">
            <a:spAutoFit/>
          </a:bodyPr>
          <a:lstStyle/>
          <a:p>
            <a:pPr algn="just" marL="323850" indent="-161925" lvl="1">
              <a:lnSpc>
                <a:spcPts val="1709"/>
              </a:lnSpc>
              <a:buFont typeface="Arial"/>
              <a:buChar char="•"/>
            </a:pPr>
            <a:r>
              <a:rPr lang="en-US" sz="1500" spc="-44">
                <a:solidFill>
                  <a:srgbClr val="000000"/>
                </a:solidFill>
                <a:latin typeface="Poppins"/>
                <a:ea typeface="Poppins"/>
                <a:cs typeface="Poppins"/>
                <a:sym typeface="Poppins"/>
              </a:rPr>
              <a:t>Front-load revenue acceleration in Q1–Q3 by </a:t>
            </a:r>
            <a:r>
              <a:rPr lang="en-US" b="true" sz="1500" spc="-44">
                <a:solidFill>
                  <a:srgbClr val="000000"/>
                </a:solidFill>
                <a:latin typeface="Poppins Bold"/>
                <a:ea typeface="Poppins Bold"/>
                <a:cs typeface="Poppins Bold"/>
                <a:sym typeface="Poppins Bold"/>
              </a:rPr>
              <a:t>prioritizing major promotions, product launches, and healthcare campaigns</a:t>
            </a:r>
            <a:r>
              <a:rPr lang="en-US" sz="1500" spc="-44">
                <a:solidFill>
                  <a:srgbClr val="000000"/>
                </a:solidFill>
                <a:latin typeface="Poppins"/>
                <a:ea typeface="Poppins"/>
                <a:cs typeface="Poppins"/>
                <a:sym typeface="Poppins"/>
              </a:rPr>
              <a:t> during peak demand driven by seasonal diseases and high mobility.</a:t>
            </a:r>
          </a:p>
          <a:p>
            <a:pPr algn="just" marL="323850" indent="-161925" lvl="1">
              <a:lnSpc>
                <a:spcPts val="1709"/>
              </a:lnSpc>
              <a:buFont typeface="Arial"/>
              <a:buChar char="•"/>
            </a:pPr>
            <a:r>
              <a:rPr lang="en-US" b="true" sz="1500" spc="-44">
                <a:solidFill>
                  <a:srgbClr val="000000"/>
                </a:solidFill>
                <a:latin typeface="Poppins Bold"/>
                <a:ea typeface="Poppins Bold"/>
                <a:cs typeface="Poppins Bold"/>
                <a:sym typeface="Poppins Bold"/>
              </a:rPr>
              <a:t>Optimize inventory and supply planning</a:t>
            </a:r>
            <a:r>
              <a:rPr lang="en-US" sz="1500" spc="-44">
                <a:solidFill>
                  <a:srgbClr val="000000"/>
                </a:solidFill>
                <a:latin typeface="Poppins"/>
                <a:ea typeface="Poppins"/>
                <a:cs typeface="Poppins"/>
                <a:sym typeface="Poppins"/>
              </a:rPr>
              <a:t> ahead of Q1–Q3</a:t>
            </a:r>
            <a:r>
              <a:rPr lang="en-US" b="true" sz="1500" spc="-44">
                <a:solidFill>
                  <a:srgbClr val="000000"/>
                </a:solidFill>
                <a:latin typeface="Poppins Bold"/>
                <a:ea typeface="Poppins Bold"/>
                <a:cs typeface="Poppins Bold"/>
                <a:sym typeface="Poppins Bold"/>
              </a:rPr>
              <a:t> to prevent stockouts</a:t>
            </a:r>
            <a:r>
              <a:rPr lang="en-US" sz="1500" spc="-44">
                <a:solidFill>
                  <a:srgbClr val="000000"/>
                </a:solidFill>
                <a:latin typeface="Poppins"/>
                <a:ea typeface="Poppins"/>
                <a:cs typeface="Poppins"/>
                <a:sym typeface="Poppins"/>
              </a:rPr>
              <a:t> during demand surges </a:t>
            </a:r>
            <a:r>
              <a:rPr lang="en-US" b="true" sz="1500" spc="-44">
                <a:solidFill>
                  <a:srgbClr val="000000"/>
                </a:solidFill>
                <a:latin typeface="Poppins Bold"/>
                <a:ea typeface="Poppins Bold"/>
                <a:cs typeface="Poppins Bold"/>
                <a:sym typeface="Poppins Bold"/>
              </a:rPr>
              <a:t>and avoid excess stock</a:t>
            </a:r>
            <a:r>
              <a:rPr lang="en-US" sz="1500" spc="-44">
                <a:solidFill>
                  <a:srgbClr val="000000"/>
                </a:solidFill>
                <a:latin typeface="Poppins"/>
                <a:ea typeface="Poppins"/>
                <a:cs typeface="Poppins"/>
                <a:sym typeface="Poppins"/>
              </a:rPr>
              <a:t> accumulation entering Q4.</a:t>
            </a:r>
          </a:p>
          <a:p>
            <a:pPr algn="just" marL="323850" indent="-161925" lvl="1">
              <a:lnSpc>
                <a:spcPts val="1709"/>
              </a:lnSpc>
              <a:buFont typeface="Arial"/>
              <a:buChar char="•"/>
            </a:pPr>
            <a:r>
              <a:rPr lang="en-US" sz="1500" spc="-44">
                <a:solidFill>
                  <a:srgbClr val="000000"/>
                </a:solidFill>
                <a:latin typeface="Poppins"/>
                <a:ea typeface="Poppins"/>
                <a:cs typeface="Poppins"/>
                <a:sym typeface="Poppins"/>
              </a:rPr>
              <a:t>Shift focus in Q4 from volume growth to margin optimization, by </a:t>
            </a:r>
            <a:r>
              <a:rPr lang="en-US" b="true" sz="1500" spc="-44">
                <a:solidFill>
                  <a:srgbClr val="000000"/>
                </a:solidFill>
                <a:latin typeface="Poppins Bold"/>
                <a:ea typeface="Poppins Bold"/>
                <a:cs typeface="Poppins Bold"/>
                <a:sym typeface="Poppins Bold"/>
              </a:rPr>
              <a:t>emphasizing high-margin wellness, chronic care, and private-label products</a:t>
            </a:r>
            <a:r>
              <a:rPr lang="en-US" sz="1500" spc="-44">
                <a:solidFill>
                  <a:srgbClr val="000000"/>
                </a:solidFill>
                <a:latin typeface="Poppins"/>
                <a:ea typeface="Poppins"/>
                <a:cs typeface="Poppins"/>
                <a:sym typeface="Poppins"/>
              </a:rPr>
              <a:t> as demand normalizes.</a:t>
            </a:r>
          </a:p>
          <a:p>
            <a:pPr algn="just" marL="323850" indent="-161925" lvl="1">
              <a:lnSpc>
                <a:spcPts val="1709"/>
              </a:lnSpc>
              <a:buFont typeface="Arial"/>
              <a:buChar char="•"/>
            </a:pPr>
            <a:r>
              <a:rPr lang="en-US" sz="1500" spc="-44">
                <a:solidFill>
                  <a:srgbClr val="000000"/>
                </a:solidFill>
                <a:latin typeface="Poppins"/>
                <a:ea typeface="Poppins"/>
                <a:cs typeface="Poppins"/>
                <a:sym typeface="Poppins"/>
              </a:rPr>
              <a:t>Adjust marketing strategy in Q4 toward r</a:t>
            </a:r>
            <a:r>
              <a:rPr lang="en-US" b="true" sz="1500" spc="-44">
                <a:solidFill>
                  <a:srgbClr val="000000"/>
                </a:solidFill>
                <a:latin typeface="Poppins Bold"/>
                <a:ea typeface="Poppins Bold"/>
                <a:cs typeface="Poppins Bold"/>
                <a:sym typeface="Poppins Bold"/>
              </a:rPr>
              <a:t>etention and loyalty programs</a:t>
            </a:r>
            <a:r>
              <a:rPr lang="en-US" sz="1500" spc="-44">
                <a:solidFill>
                  <a:srgbClr val="000000"/>
                </a:solidFill>
                <a:latin typeface="Poppins"/>
                <a:ea typeface="Poppins"/>
                <a:cs typeface="Poppins"/>
                <a:sym typeface="Poppins"/>
              </a:rPr>
              <a:t>, rather than aggressive acquisition, to stabilize revenue during the natural seasonal slowdown.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14372" y="276338"/>
            <a:ext cx="2030254" cy="885698"/>
          </a:xfrm>
          <a:custGeom>
            <a:avLst/>
            <a:gdLst/>
            <a:ahLst/>
            <a:cxnLst/>
            <a:rect r="r" b="b" t="t" l="l"/>
            <a:pathLst>
              <a:path h="885698" w="2030254">
                <a:moveTo>
                  <a:pt x="0" y="0"/>
                </a:moveTo>
                <a:lnTo>
                  <a:pt x="2030254" y="0"/>
                </a:lnTo>
                <a:lnTo>
                  <a:pt x="2030254" y="885698"/>
                </a:lnTo>
                <a:lnTo>
                  <a:pt x="0" y="885698"/>
                </a:lnTo>
                <a:lnTo>
                  <a:pt x="0" y="0"/>
                </a:lnTo>
                <a:close/>
              </a:path>
            </a:pathLst>
          </a:custGeom>
          <a:blipFill>
            <a:blip r:embed="rId2"/>
            <a:stretch>
              <a:fillRect l="0" t="0" r="0" b="0"/>
            </a:stretch>
          </a:blipFill>
        </p:spPr>
      </p:sp>
      <p:sp>
        <p:nvSpPr>
          <p:cNvPr name="Freeform 3" id="3"/>
          <p:cNvSpPr/>
          <p:nvPr/>
        </p:nvSpPr>
        <p:spPr>
          <a:xfrm flipH="false" flipV="false" rot="0">
            <a:off x="10340417" y="2109842"/>
            <a:ext cx="6293118" cy="2085403"/>
          </a:xfrm>
          <a:custGeom>
            <a:avLst/>
            <a:gdLst/>
            <a:ahLst/>
            <a:cxnLst/>
            <a:rect r="r" b="b" t="t" l="l"/>
            <a:pathLst>
              <a:path h="2085403" w="6293118">
                <a:moveTo>
                  <a:pt x="0" y="0"/>
                </a:moveTo>
                <a:lnTo>
                  <a:pt x="6293118" y="0"/>
                </a:lnTo>
                <a:lnTo>
                  <a:pt x="6293118" y="2085403"/>
                </a:lnTo>
                <a:lnTo>
                  <a:pt x="0" y="2085403"/>
                </a:lnTo>
                <a:lnTo>
                  <a:pt x="0" y="0"/>
                </a:lnTo>
                <a:close/>
              </a:path>
            </a:pathLst>
          </a:custGeom>
          <a:blipFill>
            <a:blip r:embed="rId3"/>
            <a:stretch>
              <a:fillRect l="0" t="0" r="0" b="0"/>
            </a:stretch>
          </a:blipFill>
        </p:spPr>
      </p:sp>
      <p:grpSp>
        <p:nvGrpSpPr>
          <p:cNvPr name="Group 4" id="4"/>
          <p:cNvGrpSpPr/>
          <p:nvPr/>
        </p:nvGrpSpPr>
        <p:grpSpPr>
          <a:xfrm rot="0">
            <a:off x="733849" y="276338"/>
            <a:ext cx="5698500" cy="854981"/>
            <a:chOff x="0" y="0"/>
            <a:chExt cx="2155847" cy="323455"/>
          </a:xfrm>
        </p:grpSpPr>
        <p:sp>
          <p:nvSpPr>
            <p:cNvPr name="Freeform 5" id="5"/>
            <p:cNvSpPr/>
            <p:nvPr/>
          </p:nvSpPr>
          <p:spPr>
            <a:xfrm flipH="false" flipV="false" rot="0">
              <a:off x="0" y="0"/>
              <a:ext cx="2155847" cy="323455"/>
            </a:xfrm>
            <a:custGeom>
              <a:avLst/>
              <a:gdLst/>
              <a:ahLst/>
              <a:cxnLst/>
              <a:rect r="r" b="b" t="t" l="l"/>
              <a:pathLst>
                <a:path h="323455" w="2155847">
                  <a:moveTo>
                    <a:pt x="47551" y="0"/>
                  </a:moveTo>
                  <a:lnTo>
                    <a:pt x="2108296" y="0"/>
                  </a:lnTo>
                  <a:cubicBezTo>
                    <a:pt x="2134558" y="0"/>
                    <a:pt x="2155847" y="21289"/>
                    <a:pt x="2155847" y="47551"/>
                  </a:cubicBezTo>
                  <a:lnTo>
                    <a:pt x="2155847" y="275904"/>
                  </a:lnTo>
                  <a:cubicBezTo>
                    <a:pt x="2155847" y="288516"/>
                    <a:pt x="2150837" y="300610"/>
                    <a:pt x="2141920" y="309528"/>
                  </a:cubicBezTo>
                  <a:cubicBezTo>
                    <a:pt x="2133002" y="318445"/>
                    <a:pt x="2120908" y="323455"/>
                    <a:pt x="2108296" y="323455"/>
                  </a:cubicBezTo>
                  <a:lnTo>
                    <a:pt x="47551" y="323455"/>
                  </a:lnTo>
                  <a:cubicBezTo>
                    <a:pt x="21289" y="323455"/>
                    <a:pt x="0" y="302166"/>
                    <a:pt x="0" y="275904"/>
                  </a:cubicBezTo>
                  <a:lnTo>
                    <a:pt x="0" y="47551"/>
                  </a:lnTo>
                  <a:cubicBezTo>
                    <a:pt x="0" y="21289"/>
                    <a:pt x="21289" y="0"/>
                    <a:pt x="47551" y="0"/>
                  </a:cubicBezTo>
                  <a:close/>
                </a:path>
              </a:pathLst>
            </a:custGeom>
            <a:solidFill>
              <a:srgbClr val="FFC054"/>
            </a:solidFill>
          </p:spPr>
        </p:sp>
        <p:sp>
          <p:nvSpPr>
            <p:cNvPr name="TextBox 6" id="6"/>
            <p:cNvSpPr txBox="true"/>
            <p:nvPr/>
          </p:nvSpPr>
          <p:spPr>
            <a:xfrm>
              <a:off x="0" y="-76200"/>
              <a:ext cx="2155847" cy="399655"/>
            </a:xfrm>
            <a:prstGeom prst="rect">
              <a:avLst/>
            </a:prstGeom>
          </p:spPr>
          <p:txBody>
            <a:bodyPr anchor="ctr" rtlCol="false" tIns="40695" lIns="40695" bIns="40695" rIns="40695"/>
            <a:lstStyle/>
            <a:p>
              <a:pPr algn="ctr">
                <a:lnSpc>
                  <a:spcPts val="3123"/>
                </a:lnSpc>
              </a:pPr>
            </a:p>
          </p:txBody>
        </p:sp>
      </p:grpSp>
      <p:grpSp>
        <p:nvGrpSpPr>
          <p:cNvPr name="Group 7" id="7"/>
          <p:cNvGrpSpPr/>
          <p:nvPr/>
        </p:nvGrpSpPr>
        <p:grpSpPr>
          <a:xfrm rot="0">
            <a:off x="733849" y="6474135"/>
            <a:ext cx="7952085" cy="3536527"/>
            <a:chOff x="0" y="0"/>
            <a:chExt cx="2409963" cy="1071782"/>
          </a:xfrm>
        </p:grpSpPr>
        <p:sp>
          <p:nvSpPr>
            <p:cNvPr name="Freeform 8" id="8"/>
            <p:cNvSpPr/>
            <p:nvPr/>
          </p:nvSpPr>
          <p:spPr>
            <a:xfrm flipH="false" flipV="false" rot="0">
              <a:off x="0" y="0"/>
              <a:ext cx="2409963" cy="1071782"/>
            </a:xfrm>
            <a:custGeom>
              <a:avLst/>
              <a:gdLst/>
              <a:ahLst/>
              <a:cxnLst/>
              <a:rect r="r" b="b" t="t" l="l"/>
              <a:pathLst>
                <a:path h="1071782" w="2409963">
                  <a:moveTo>
                    <a:pt x="29207" y="0"/>
                  </a:moveTo>
                  <a:lnTo>
                    <a:pt x="2380756" y="0"/>
                  </a:lnTo>
                  <a:cubicBezTo>
                    <a:pt x="2388502" y="0"/>
                    <a:pt x="2395931" y="3077"/>
                    <a:pt x="2401409" y="8555"/>
                  </a:cubicBezTo>
                  <a:cubicBezTo>
                    <a:pt x="2406886" y="14032"/>
                    <a:pt x="2409963" y="21461"/>
                    <a:pt x="2409963" y="29207"/>
                  </a:cubicBezTo>
                  <a:lnTo>
                    <a:pt x="2409963" y="1042575"/>
                  </a:lnTo>
                  <a:cubicBezTo>
                    <a:pt x="2409963" y="1058706"/>
                    <a:pt x="2396887" y="1071782"/>
                    <a:pt x="2380756" y="1071782"/>
                  </a:cubicBezTo>
                  <a:lnTo>
                    <a:pt x="29207" y="1071782"/>
                  </a:lnTo>
                  <a:cubicBezTo>
                    <a:pt x="13076" y="1071782"/>
                    <a:pt x="0" y="1058706"/>
                    <a:pt x="0" y="1042575"/>
                  </a:cubicBezTo>
                  <a:lnTo>
                    <a:pt x="0" y="29207"/>
                  </a:lnTo>
                  <a:cubicBezTo>
                    <a:pt x="0" y="13076"/>
                    <a:pt x="13076" y="0"/>
                    <a:pt x="29207" y="0"/>
                  </a:cubicBezTo>
                  <a:close/>
                </a:path>
              </a:pathLst>
            </a:custGeom>
            <a:solidFill>
              <a:srgbClr val="FFFFFF"/>
            </a:solidFill>
            <a:ln w="19050" cap="rnd">
              <a:solidFill>
                <a:srgbClr val="292929"/>
              </a:solidFill>
              <a:prstDash val="solid"/>
              <a:round/>
            </a:ln>
          </p:spPr>
        </p:sp>
        <p:sp>
          <p:nvSpPr>
            <p:cNvPr name="TextBox 9" id="9"/>
            <p:cNvSpPr txBox="true"/>
            <p:nvPr/>
          </p:nvSpPr>
          <p:spPr>
            <a:xfrm>
              <a:off x="0" y="-76200"/>
              <a:ext cx="2409963" cy="1147982"/>
            </a:xfrm>
            <a:prstGeom prst="rect">
              <a:avLst/>
            </a:prstGeom>
          </p:spPr>
          <p:txBody>
            <a:bodyPr anchor="ctr" rtlCol="false" tIns="50800" lIns="50800" bIns="50800" rIns="50800"/>
            <a:lstStyle/>
            <a:p>
              <a:pPr algn="ctr">
                <a:lnSpc>
                  <a:spcPts val="3123"/>
                </a:lnSpc>
              </a:pPr>
            </a:p>
            <a:p>
              <a:pPr algn="ctr">
                <a:lnSpc>
                  <a:spcPts val="3123"/>
                </a:lnSpc>
              </a:pPr>
            </a:p>
          </p:txBody>
        </p:sp>
      </p:grpSp>
      <p:sp>
        <p:nvSpPr>
          <p:cNvPr name="Freeform 10" id="10"/>
          <p:cNvSpPr/>
          <p:nvPr/>
        </p:nvSpPr>
        <p:spPr>
          <a:xfrm flipH="false" flipV="false" rot="0">
            <a:off x="2735067" y="2109842"/>
            <a:ext cx="3697282" cy="2348729"/>
          </a:xfrm>
          <a:custGeom>
            <a:avLst/>
            <a:gdLst/>
            <a:ahLst/>
            <a:cxnLst/>
            <a:rect r="r" b="b" t="t" l="l"/>
            <a:pathLst>
              <a:path h="2348729" w="3697282">
                <a:moveTo>
                  <a:pt x="0" y="0"/>
                </a:moveTo>
                <a:lnTo>
                  <a:pt x="3697283" y="0"/>
                </a:lnTo>
                <a:lnTo>
                  <a:pt x="3697283" y="2348730"/>
                </a:lnTo>
                <a:lnTo>
                  <a:pt x="0" y="2348730"/>
                </a:lnTo>
                <a:lnTo>
                  <a:pt x="0" y="0"/>
                </a:lnTo>
                <a:close/>
              </a:path>
            </a:pathLst>
          </a:custGeom>
          <a:blipFill>
            <a:blip r:embed="rId4"/>
            <a:stretch>
              <a:fillRect l="0" t="0" r="0" b="0"/>
            </a:stretch>
          </a:blipFill>
        </p:spPr>
      </p:sp>
      <p:sp>
        <p:nvSpPr>
          <p:cNvPr name="Freeform 11" id="11"/>
          <p:cNvSpPr/>
          <p:nvPr/>
        </p:nvSpPr>
        <p:spPr>
          <a:xfrm flipH="false" flipV="false" rot="0">
            <a:off x="13744910" y="8601813"/>
            <a:ext cx="505987" cy="678869"/>
          </a:xfrm>
          <a:custGeom>
            <a:avLst/>
            <a:gdLst/>
            <a:ahLst/>
            <a:cxnLst/>
            <a:rect r="r" b="b" t="t" l="l"/>
            <a:pathLst>
              <a:path h="678869" w="505987">
                <a:moveTo>
                  <a:pt x="0" y="0"/>
                </a:moveTo>
                <a:lnTo>
                  <a:pt x="505987" y="0"/>
                </a:lnTo>
                <a:lnTo>
                  <a:pt x="505987" y="678869"/>
                </a:lnTo>
                <a:lnTo>
                  <a:pt x="0" y="678869"/>
                </a:lnTo>
                <a:lnTo>
                  <a:pt x="0" y="0"/>
                </a:lnTo>
                <a:close/>
              </a:path>
            </a:pathLst>
          </a:custGeom>
          <a:blipFill>
            <a:blip r:embed="rId5"/>
            <a:stretch>
              <a:fillRect l="-11978" t="0" r="0" b="-6397"/>
            </a:stretch>
          </a:blipFill>
        </p:spPr>
      </p:sp>
      <p:sp>
        <p:nvSpPr>
          <p:cNvPr name="Freeform 12" id="12"/>
          <p:cNvSpPr/>
          <p:nvPr/>
        </p:nvSpPr>
        <p:spPr>
          <a:xfrm flipH="false" flipV="false" rot="0">
            <a:off x="13744910" y="9375932"/>
            <a:ext cx="729648" cy="557413"/>
          </a:xfrm>
          <a:custGeom>
            <a:avLst/>
            <a:gdLst/>
            <a:ahLst/>
            <a:cxnLst/>
            <a:rect r="r" b="b" t="t" l="l"/>
            <a:pathLst>
              <a:path h="557413" w="729648">
                <a:moveTo>
                  <a:pt x="0" y="0"/>
                </a:moveTo>
                <a:lnTo>
                  <a:pt x="729648" y="0"/>
                </a:lnTo>
                <a:lnTo>
                  <a:pt x="729648" y="557413"/>
                </a:lnTo>
                <a:lnTo>
                  <a:pt x="0" y="557413"/>
                </a:lnTo>
                <a:lnTo>
                  <a:pt x="0" y="0"/>
                </a:lnTo>
                <a:close/>
              </a:path>
            </a:pathLst>
          </a:custGeom>
          <a:blipFill>
            <a:blip r:embed="rId6"/>
            <a:stretch>
              <a:fillRect l="-4438" t="0" r="0" b="0"/>
            </a:stretch>
          </a:blipFill>
        </p:spPr>
      </p:sp>
      <p:sp>
        <p:nvSpPr>
          <p:cNvPr name="Freeform 13" id="13"/>
          <p:cNvSpPr/>
          <p:nvPr/>
        </p:nvSpPr>
        <p:spPr>
          <a:xfrm flipH="false" flipV="false" rot="0">
            <a:off x="9438851" y="8859404"/>
            <a:ext cx="1001797" cy="816350"/>
          </a:xfrm>
          <a:custGeom>
            <a:avLst/>
            <a:gdLst/>
            <a:ahLst/>
            <a:cxnLst/>
            <a:rect r="r" b="b" t="t" l="l"/>
            <a:pathLst>
              <a:path h="816350" w="1001797">
                <a:moveTo>
                  <a:pt x="0" y="0"/>
                </a:moveTo>
                <a:lnTo>
                  <a:pt x="1001797" y="0"/>
                </a:lnTo>
                <a:lnTo>
                  <a:pt x="1001797" y="816350"/>
                </a:lnTo>
                <a:lnTo>
                  <a:pt x="0" y="816350"/>
                </a:lnTo>
                <a:lnTo>
                  <a:pt x="0" y="0"/>
                </a:lnTo>
                <a:close/>
              </a:path>
            </a:pathLst>
          </a:custGeom>
          <a:blipFill>
            <a:blip r:embed="rId7"/>
            <a:stretch>
              <a:fillRect l="0" t="0" r="-10062" b="0"/>
            </a:stretch>
          </a:blipFill>
        </p:spPr>
      </p:sp>
      <p:sp>
        <p:nvSpPr>
          <p:cNvPr name="TextBox 14" id="14"/>
          <p:cNvSpPr txBox="true"/>
          <p:nvPr/>
        </p:nvSpPr>
        <p:spPr>
          <a:xfrm rot="0">
            <a:off x="10603933" y="8530675"/>
            <a:ext cx="1219645" cy="230431"/>
          </a:xfrm>
          <a:prstGeom prst="rect">
            <a:avLst/>
          </a:prstGeom>
        </p:spPr>
        <p:txBody>
          <a:bodyPr anchor="t" rtlCol="false" tIns="0" lIns="0" bIns="0" rIns="0">
            <a:spAutoFit/>
          </a:bodyPr>
          <a:lstStyle/>
          <a:p>
            <a:pPr algn="just">
              <a:lnSpc>
                <a:spcPts val="1709"/>
              </a:lnSpc>
            </a:pPr>
            <a:r>
              <a:rPr lang="en-US" b="true" sz="1500" spc="-44">
                <a:solidFill>
                  <a:srgbClr val="6F2884"/>
                </a:solidFill>
                <a:latin typeface="Poppins Bold"/>
                <a:ea typeface="Poppins Bold"/>
                <a:cs typeface="Poppins Bold"/>
                <a:sym typeface="Poppins Bold"/>
              </a:rPr>
              <a:t>West Java</a:t>
            </a:r>
          </a:p>
        </p:txBody>
      </p:sp>
      <p:sp>
        <p:nvSpPr>
          <p:cNvPr name="TextBox 15" id="15"/>
          <p:cNvSpPr txBox="true"/>
          <p:nvPr/>
        </p:nvSpPr>
        <p:spPr>
          <a:xfrm rot="0">
            <a:off x="10603933" y="8785144"/>
            <a:ext cx="2753634" cy="1209815"/>
          </a:xfrm>
          <a:prstGeom prst="rect">
            <a:avLst/>
          </a:prstGeom>
        </p:spPr>
        <p:txBody>
          <a:bodyPr anchor="t" rtlCol="false" tIns="0" lIns="0" bIns="0" rIns="0">
            <a:spAutoFit/>
          </a:bodyPr>
          <a:lstStyle/>
          <a:p>
            <a:pPr algn="just">
              <a:lnSpc>
                <a:spcPts val="1368"/>
              </a:lnSpc>
            </a:pPr>
            <a:r>
              <a:rPr lang="en-US" sz="1200" spc="-36">
                <a:solidFill>
                  <a:srgbClr val="6F2884"/>
                </a:solidFill>
                <a:latin typeface="Poppins"/>
                <a:ea typeface="Poppins"/>
                <a:cs typeface="Poppins"/>
                <a:sym typeface="Poppins"/>
              </a:rPr>
              <a:t>Expand premium outlets by introducing premium health check up and specialized pharmacy services while accelerating high margin wellness, chronic care, and private label products through an integrated omnichannel strategy.</a:t>
            </a:r>
          </a:p>
        </p:txBody>
      </p:sp>
      <p:sp>
        <p:nvSpPr>
          <p:cNvPr name="TextBox 16" id="16"/>
          <p:cNvSpPr txBox="true"/>
          <p:nvPr/>
        </p:nvSpPr>
        <p:spPr>
          <a:xfrm rot="0">
            <a:off x="14636483" y="8789680"/>
            <a:ext cx="2917668" cy="866766"/>
          </a:xfrm>
          <a:prstGeom prst="rect">
            <a:avLst/>
          </a:prstGeom>
        </p:spPr>
        <p:txBody>
          <a:bodyPr anchor="t" rtlCol="false" tIns="0" lIns="0" bIns="0" rIns="0">
            <a:spAutoFit/>
          </a:bodyPr>
          <a:lstStyle/>
          <a:p>
            <a:pPr algn="just">
              <a:lnSpc>
                <a:spcPts val="1368"/>
              </a:lnSpc>
            </a:pPr>
            <a:r>
              <a:rPr lang="en-US" sz="1200" spc="-36">
                <a:solidFill>
                  <a:srgbClr val="6F2884"/>
                </a:solidFill>
                <a:latin typeface="Poppins"/>
                <a:ea typeface="Poppins"/>
                <a:cs typeface="Poppins"/>
                <a:sym typeface="Poppins"/>
              </a:rPr>
              <a:t>Increase basket size through bundled chronic care therapies, subscription medicine programs, and targeted upselling from generics to branded and wellness products.</a:t>
            </a:r>
          </a:p>
        </p:txBody>
      </p:sp>
      <p:sp>
        <p:nvSpPr>
          <p:cNvPr name="TextBox 17" id="17"/>
          <p:cNvSpPr txBox="true"/>
          <p:nvPr/>
        </p:nvSpPr>
        <p:spPr>
          <a:xfrm rot="0">
            <a:off x="14636483" y="8530675"/>
            <a:ext cx="2917668" cy="230431"/>
          </a:xfrm>
          <a:prstGeom prst="rect">
            <a:avLst/>
          </a:prstGeom>
        </p:spPr>
        <p:txBody>
          <a:bodyPr anchor="t" rtlCol="false" tIns="0" lIns="0" bIns="0" rIns="0">
            <a:spAutoFit/>
          </a:bodyPr>
          <a:lstStyle/>
          <a:p>
            <a:pPr algn="just">
              <a:lnSpc>
                <a:spcPts val="1709"/>
              </a:lnSpc>
            </a:pPr>
            <a:r>
              <a:rPr lang="en-US" b="true" sz="1500" spc="-44">
                <a:solidFill>
                  <a:srgbClr val="6F2884"/>
                </a:solidFill>
                <a:latin typeface="Poppins Bold"/>
                <a:ea typeface="Poppins Bold"/>
                <a:cs typeface="Poppins Bold"/>
                <a:sym typeface="Poppins Bold"/>
              </a:rPr>
              <a:t>North Sumatera &amp; Central Java</a:t>
            </a:r>
          </a:p>
        </p:txBody>
      </p:sp>
      <p:sp>
        <p:nvSpPr>
          <p:cNvPr name="TextBox 18" id="18"/>
          <p:cNvSpPr txBox="true"/>
          <p:nvPr/>
        </p:nvSpPr>
        <p:spPr>
          <a:xfrm rot="0">
            <a:off x="940051" y="462175"/>
            <a:ext cx="5286097" cy="457237"/>
          </a:xfrm>
          <a:prstGeom prst="rect">
            <a:avLst/>
          </a:prstGeom>
        </p:spPr>
        <p:txBody>
          <a:bodyPr anchor="t" rtlCol="false" tIns="0" lIns="0" bIns="0" rIns="0">
            <a:spAutoFit/>
          </a:bodyPr>
          <a:lstStyle/>
          <a:p>
            <a:pPr algn="ctr">
              <a:lnSpc>
                <a:spcPts val="3300"/>
              </a:lnSpc>
            </a:pPr>
            <a:r>
              <a:rPr lang="en-US" b="true" sz="3000" spc="-120">
                <a:solidFill>
                  <a:srgbClr val="6F2884"/>
                </a:solidFill>
                <a:latin typeface="Poppins Bold"/>
                <a:ea typeface="Poppins Bold"/>
                <a:cs typeface="Poppins Bold"/>
                <a:sym typeface="Poppins Bold"/>
              </a:rPr>
              <a:t>Macro Analysis - Overview</a:t>
            </a:r>
          </a:p>
        </p:txBody>
      </p:sp>
      <p:sp>
        <p:nvSpPr>
          <p:cNvPr name="TextBox 19" id="19"/>
          <p:cNvSpPr txBox="true"/>
          <p:nvPr/>
        </p:nvSpPr>
        <p:spPr>
          <a:xfrm rot="0">
            <a:off x="733849" y="1424587"/>
            <a:ext cx="7952085" cy="605097"/>
          </a:xfrm>
          <a:prstGeom prst="rect">
            <a:avLst/>
          </a:prstGeom>
        </p:spPr>
        <p:txBody>
          <a:bodyPr anchor="t" rtlCol="false" tIns="0" lIns="0" bIns="0" rIns="0">
            <a:spAutoFit/>
          </a:bodyPr>
          <a:lstStyle/>
          <a:p>
            <a:pPr algn="just">
              <a:lnSpc>
                <a:spcPts val="2367"/>
              </a:lnSpc>
            </a:pPr>
            <a:r>
              <a:rPr lang="en-US" b="true" sz="2006" spc="-90">
                <a:solidFill>
                  <a:srgbClr val="6F2884"/>
                </a:solidFill>
                <a:latin typeface="Poppins Bold"/>
                <a:ea typeface="Poppins Bold"/>
                <a:cs typeface="Poppins Bold"/>
                <a:sym typeface="Poppins Bold"/>
              </a:rPr>
              <a:t>Q3: How is Kimia Farma’s profit distributed across different regions in Indonesia?</a:t>
            </a:r>
          </a:p>
        </p:txBody>
      </p:sp>
      <p:sp>
        <p:nvSpPr>
          <p:cNvPr name="TextBox 20" id="20"/>
          <p:cNvSpPr txBox="true"/>
          <p:nvPr/>
        </p:nvSpPr>
        <p:spPr>
          <a:xfrm rot="0">
            <a:off x="733849" y="4834005"/>
            <a:ext cx="7952085" cy="1487284"/>
          </a:xfrm>
          <a:prstGeom prst="rect">
            <a:avLst/>
          </a:prstGeom>
        </p:spPr>
        <p:txBody>
          <a:bodyPr anchor="t" rtlCol="false" tIns="0" lIns="0" bIns="0" rIns="0">
            <a:spAutoFit/>
          </a:bodyPr>
          <a:lstStyle/>
          <a:p>
            <a:pPr algn="just">
              <a:lnSpc>
                <a:spcPts val="1709"/>
              </a:lnSpc>
            </a:pPr>
            <a:r>
              <a:rPr lang="en-US" sz="1500" spc="-44">
                <a:solidFill>
                  <a:srgbClr val="000000"/>
                </a:solidFill>
                <a:latin typeface="Poppins"/>
                <a:ea typeface="Poppins"/>
                <a:cs typeface="Poppins"/>
                <a:sym typeface="Poppins"/>
              </a:rPr>
              <a:t>The profit map shows that </a:t>
            </a:r>
            <a:r>
              <a:rPr lang="en-US" b="true" sz="1500" spc="-44">
                <a:solidFill>
                  <a:srgbClr val="6F2884"/>
                </a:solidFill>
                <a:latin typeface="Poppins Bold"/>
                <a:ea typeface="Poppins Bold"/>
                <a:cs typeface="Poppins Bold"/>
                <a:sym typeface="Poppins Bold"/>
              </a:rPr>
              <a:t>Kimia Farma’s profit is unevenly distributed across Indonesia and is mainly concentrated in a few core regions</a:t>
            </a:r>
            <a:r>
              <a:rPr lang="en-US" sz="1500" spc="-44">
                <a:solidFill>
                  <a:srgbClr val="000000"/>
                </a:solidFill>
                <a:latin typeface="Poppins"/>
                <a:ea typeface="Poppins"/>
                <a:cs typeface="Poppins"/>
                <a:sym typeface="Poppins"/>
              </a:rPr>
              <a:t>, particularly Java and other areas with high economic activity. The wide profit range from approximately Rp572 thousand to Rp26.94 billion highlights significant regional performance gaps, where </a:t>
            </a:r>
            <a:r>
              <a:rPr lang="en-US" b="true" sz="1500" spc="-44">
                <a:solidFill>
                  <a:srgbClr val="6F2884"/>
                </a:solidFill>
                <a:latin typeface="Poppins Bold"/>
                <a:ea typeface="Poppins Bold"/>
                <a:cs typeface="Poppins Bold"/>
                <a:sym typeface="Poppins Bold"/>
              </a:rPr>
              <a:t>high profit regions are supported by stronger purchasing power, higher population density, and better distribution infrastructure, while low profit regions reflect untapped market potential and access limitations</a:t>
            </a:r>
            <a:r>
              <a:rPr lang="en-US" sz="1500" spc="-44">
                <a:solidFill>
                  <a:srgbClr val="000000"/>
                </a:solidFill>
                <a:latin typeface="Poppins"/>
                <a:ea typeface="Poppins"/>
                <a:cs typeface="Poppins"/>
                <a:sym typeface="Poppins"/>
              </a:rPr>
              <a:t>.</a:t>
            </a:r>
          </a:p>
        </p:txBody>
      </p:sp>
      <p:sp>
        <p:nvSpPr>
          <p:cNvPr name="TextBox 21" id="21"/>
          <p:cNvSpPr txBox="true"/>
          <p:nvPr/>
        </p:nvSpPr>
        <p:spPr>
          <a:xfrm rot="0">
            <a:off x="940051" y="6656091"/>
            <a:ext cx="7458135" cy="3163089"/>
          </a:xfrm>
          <a:prstGeom prst="rect">
            <a:avLst/>
          </a:prstGeom>
        </p:spPr>
        <p:txBody>
          <a:bodyPr anchor="t" rtlCol="false" tIns="0" lIns="0" bIns="0" rIns="0">
            <a:spAutoFit/>
          </a:bodyPr>
          <a:lstStyle/>
          <a:p>
            <a:pPr algn="just" marL="323850" indent="-161925" lvl="1">
              <a:lnSpc>
                <a:spcPts val="1709"/>
              </a:lnSpc>
              <a:buFont typeface="Arial"/>
              <a:buChar char="•"/>
            </a:pPr>
            <a:r>
              <a:rPr lang="en-US" b="true" sz="1500" spc="-44">
                <a:solidFill>
                  <a:srgbClr val="000000"/>
                </a:solidFill>
                <a:latin typeface="Poppins Bold"/>
                <a:ea typeface="Poppins Bold"/>
                <a:cs typeface="Poppins Bold"/>
                <a:sym typeface="Poppins Bold"/>
              </a:rPr>
              <a:t>Prioritize profit based expansion</a:t>
            </a:r>
            <a:r>
              <a:rPr lang="en-US" sz="1500" spc="-44">
                <a:solidFill>
                  <a:srgbClr val="000000"/>
                </a:solidFill>
                <a:latin typeface="Poppins"/>
                <a:ea typeface="Poppins"/>
                <a:cs typeface="Poppins"/>
                <a:sym typeface="Poppins"/>
              </a:rPr>
              <a:t> by focusing new outlets, capacity upgrades, and marketing investments </a:t>
            </a:r>
            <a:r>
              <a:rPr lang="en-US" b="true" sz="1500" spc="-44">
                <a:solidFill>
                  <a:srgbClr val="000000"/>
                </a:solidFill>
                <a:latin typeface="Poppins Bold"/>
                <a:ea typeface="Poppins Bold"/>
                <a:cs typeface="Poppins Bold"/>
                <a:sym typeface="Poppins Bold"/>
              </a:rPr>
              <a:t>on high profit regions to maximize return on investment</a:t>
            </a:r>
            <a:r>
              <a:rPr lang="en-US" sz="1500" spc="-44">
                <a:solidFill>
                  <a:srgbClr val="000000"/>
                </a:solidFill>
                <a:latin typeface="Poppins"/>
                <a:ea typeface="Poppins"/>
                <a:cs typeface="Poppins"/>
                <a:sym typeface="Poppins"/>
              </a:rPr>
              <a:t>.</a:t>
            </a:r>
          </a:p>
          <a:p>
            <a:pPr algn="just" marL="323850" indent="-161925" lvl="1">
              <a:lnSpc>
                <a:spcPts val="1709"/>
              </a:lnSpc>
              <a:buFont typeface="Arial"/>
              <a:buChar char="•"/>
            </a:pPr>
            <a:r>
              <a:rPr lang="en-US" b="true" sz="1500" spc="-44">
                <a:solidFill>
                  <a:srgbClr val="000000"/>
                </a:solidFill>
                <a:latin typeface="Poppins Bold"/>
                <a:ea typeface="Poppins Bold"/>
                <a:cs typeface="Poppins Bold"/>
                <a:sym typeface="Poppins Bold"/>
              </a:rPr>
              <a:t>Apply differentiated strategies for low profit regions</a:t>
            </a:r>
            <a:r>
              <a:rPr lang="en-US" sz="1500" spc="-44">
                <a:solidFill>
                  <a:srgbClr val="000000"/>
                </a:solidFill>
                <a:latin typeface="Poppins"/>
                <a:ea typeface="Poppins"/>
                <a:cs typeface="Poppins"/>
                <a:sym typeface="Poppins"/>
              </a:rPr>
              <a:t> by adopting cost efficient models such as </a:t>
            </a:r>
            <a:r>
              <a:rPr lang="en-US" b="true" sz="1500" spc="-44">
                <a:solidFill>
                  <a:srgbClr val="000000"/>
                </a:solidFill>
                <a:latin typeface="Poppins Bold"/>
                <a:ea typeface="Poppins Bold"/>
                <a:cs typeface="Poppins Bold"/>
                <a:sym typeface="Poppins Bold"/>
              </a:rPr>
              <a:t>mini outlets, delivery and e pharmacy services, and partnerships with local healthcare facilities</a:t>
            </a:r>
            <a:r>
              <a:rPr lang="en-US" sz="1500" spc="-44">
                <a:solidFill>
                  <a:srgbClr val="000000"/>
                </a:solidFill>
                <a:latin typeface="Poppins"/>
                <a:ea typeface="Poppins"/>
                <a:cs typeface="Poppins"/>
                <a:sym typeface="Poppins"/>
              </a:rPr>
              <a:t>.</a:t>
            </a:r>
          </a:p>
          <a:p>
            <a:pPr algn="just" marL="323850" indent="-161925" lvl="1">
              <a:lnSpc>
                <a:spcPts val="1709"/>
              </a:lnSpc>
              <a:buFont typeface="Arial"/>
              <a:buChar char="•"/>
            </a:pPr>
            <a:r>
              <a:rPr lang="en-US" b="true" sz="1500" spc="-44">
                <a:solidFill>
                  <a:srgbClr val="000000"/>
                </a:solidFill>
                <a:latin typeface="Poppins Bold"/>
                <a:ea typeface="Poppins Bold"/>
                <a:cs typeface="Poppins Bold"/>
                <a:sym typeface="Poppins Bold"/>
              </a:rPr>
              <a:t>Implement regional clustering based on profit performance</a:t>
            </a:r>
            <a:r>
              <a:rPr lang="en-US" sz="1500" spc="-44">
                <a:solidFill>
                  <a:srgbClr val="000000"/>
                </a:solidFill>
                <a:latin typeface="Poppins"/>
                <a:ea typeface="Poppins"/>
                <a:cs typeface="Poppins"/>
                <a:sym typeface="Poppins"/>
              </a:rPr>
              <a:t> to define clear strategies for high profit core regions, mid tier efficiency driven regions, and low profit frontier regions.</a:t>
            </a:r>
          </a:p>
          <a:p>
            <a:pPr algn="just" marL="323850" indent="-161925" lvl="1">
              <a:lnSpc>
                <a:spcPts val="1709"/>
              </a:lnSpc>
              <a:buFont typeface="Arial"/>
              <a:buChar char="•"/>
            </a:pPr>
            <a:r>
              <a:rPr lang="en-US" sz="1500" spc="-44">
                <a:solidFill>
                  <a:srgbClr val="000000"/>
                </a:solidFill>
                <a:latin typeface="Poppins"/>
                <a:ea typeface="Poppins"/>
                <a:cs typeface="Poppins"/>
                <a:sym typeface="Poppins"/>
              </a:rPr>
              <a:t>Align product mix with regional characteristics by </a:t>
            </a:r>
            <a:r>
              <a:rPr lang="en-US" b="true" sz="1500" spc="-44">
                <a:solidFill>
                  <a:srgbClr val="000000"/>
                </a:solidFill>
                <a:latin typeface="Poppins Bold"/>
                <a:ea typeface="Poppins Bold"/>
                <a:cs typeface="Poppins Bold"/>
                <a:sym typeface="Poppins Bold"/>
              </a:rPr>
              <a:t>pushing wellness, chronic care, and private label products in high profit areas</a:t>
            </a:r>
            <a:r>
              <a:rPr lang="en-US" sz="1500" spc="-44">
                <a:solidFill>
                  <a:srgbClr val="000000"/>
                </a:solidFill>
                <a:latin typeface="Poppins"/>
                <a:ea typeface="Poppins"/>
                <a:cs typeface="Poppins"/>
                <a:sym typeface="Poppins"/>
              </a:rPr>
              <a:t> while focusing on </a:t>
            </a:r>
            <a:r>
              <a:rPr lang="en-US" b="true" sz="1500" spc="-44">
                <a:solidFill>
                  <a:srgbClr val="000000"/>
                </a:solidFill>
                <a:latin typeface="Poppins Bold"/>
                <a:ea typeface="Poppins Bold"/>
                <a:cs typeface="Poppins Bold"/>
                <a:sym typeface="Poppins Bold"/>
              </a:rPr>
              <a:t>essential and generic medicines in low profit regions</a:t>
            </a:r>
            <a:r>
              <a:rPr lang="en-US" sz="1500" spc="-44">
                <a:solidFill>
                  <a:srgbClr val="000000"/>
                </a:solidFill>
                <a:latin typeface="Poppins"/>
                <a:ea typeface="Poppins"/>
                <a:cs typeface="Poppins"/>
                <a:sym typeface="Poppins"/>
              </a:rPr>
              <a:t>.</a:t>
            </a:r>
          </a:p>
          <a:p>
            <a:pPr algn="just" marL="323850" indent="-161925" lvl="1">
              <a:lnSpc>
                <a:spcPts val="1709"/>
              </a:lnSpc>
              <a:buFont typeface="Arial"/>
              <a:buChar char="•"/>
            </a:pPr>
            <a:r>
              <a:rPr lang="en-US" b="true" sz="1500" spc="-44">
                <a:solidFill>
                  <a:srgbClr val="000000"/>
                </a:solidFill>
                <a:latin typeface="Poppins Bold"/>
                <a:ea typeface="Poppins Bold"/>
                <a:cs typeface="Poppins Bold"/>
                <a:sym typeface="Poppins Bold"/>
              </a:rPr>
              <a:t>Optimize geographic inventory allocation by prioritizing fast moving and high margin products to high profit regions</a:t>
            </a:r>
            <a:r>
              <a:rPr lang="en-US" sz="1500" spc="-44">
                <a:solidFill>
                  <a:srgbClr val="000000"/>
                </a:solidFill>
                <a:latin typeface="Poppins"/>
                <a:ea typeface="Poppins"/>
                <a:cs typeface="Poppins"/>
                <a:sym typeface="Poppins"/>
              </a:rPr>
              <a:t> to accelerate cash flow and maximize profit contribution.</a:t>
            </a:r>
          </a:p>
        </p:txBody>
      </p:sp>
      <p:sp>
        <p:nvSpPr>
          <p:cNvPr name="TextBox 22" id="22"/>
          <p:cNvSpPr txBox="true"/>
          <p:nvPr/>
        </p:nvSpPr>
        <p:spPr>
          <a:xfrm rot="0">
            <a:off x="9429326" y="1405537"/>
            <a:ext cx="8115300" cy="605097"/>
          </a:xfrm>
          <a:prstGeom prst="rect">
            <a:avLst/>
          </a:prstGeom>
        </p:spPr>
        <p:txBody>
          <a:bodyPr anchor="t" rtlCol="false" tIns="0" lIns="0" bIns="0" rIns="0">
            <a:spAutoFit/>
          </a:bodyPr>
          <a:lstStyle/>
          <a:p>
            <a:pPr algn="just">
              <a:lnSpc>
                <a:spcPts val="2367"/>
              </a:lnSpc>
            </a:pPr>
            <a:r>
              <a:rPr lang="en-US" b="true" sz="2006" spc="-90">
                <a:solidFill>
                  <a:srgbClr val="6F2884"/>
                </a:solidFill>
                <a:latin typeface="Poppins Bold"/>
                <a:ea typeface="Poppins Bold"/>
                <a:cs typeface="Poppins Bold"/>
                <a:sym typeface="Poppins Bold"/>
              </a:rPr>
              <a:t>Q3: How is Kimia Farma’s profit distributed across different regions in Indonesia?</a:t>
            </a:r>
          </a:p>
        </p:txBody>
      </p:sp>
      <p:grpSp>
        <p:nvGrpSpPr>
          <p:cNvPr name="Group 23" id="23"/>
          <p:cNvGrpSpPr/>
          <p:nvPr/>
        </p:nvGrpSpPr>
        <p:grpSpPr>
          <a:xfrm rot="0">
            <a:off x="9429326" y="4371458"/>
            <a:ext cx="8115300" cy="3536527"/>
            <a:chOff x="0" y="0"/>
            <a:chExt cx="2459427" cy="1071782"/>
          </a:xfrm>
        </p:grpSpPr>
        <p:sp>
          <p:nvSpPr>
            <p:cNvPr name="Freeform 24" id="24"/>
            <p:cNvSpPr/>
            <p:nvPr/>
          </p:nvSpPr>
          <p:spPr>
            <a:xfrm flipH="false" flipV="false" rot="0">
              <a:off x="0" y="0"/>
              <a:ext cx="2459427" cy="1071782"/>
            </a:xfrm>
            <a:custGeom>
              <a:avLst/>
              <a:gdLst/>
              <a:ahLst/>
              <a:cxnLst/>
              <a:rect r="r" b="b" t="t" l="l"/>
              <a:pathLst>
                <a:path h="1071782" w="2459427">
                  <a:moveTo>
                    <a:pt x="28620" y="0"/>
                  </a:moveTo>
                  <a:lnTo>
                    <a:pt x="2430808" y="0"/>
                  </a:lnTo>
                  <a:cubicBezTo>
                    <a:pt x="2446614" y="0"/>
                    <a:pt x="2459427" y="12813"/>
                    <a:pt x="2459427" y="28620"/>
                  </a:cubicBezTo>
                  <a:lnTo>
                    <a:pt x="2459427" y="1043162"/>
                  </a:lnTo>
                  <a:cubicBezTo>
                    <a:pt x="2459427" y="1058969"/>
                    <a:pt x="2446614" y="1071782"/>
                    <a:pt x="2430808" y="1071782"/>
                  </a:cubicBezTo>
                  <a:lnTo>
                    <a:pt x="28620" y="1071782"/>
                  </a:lnTo>
                  <a:cubicBezTo>
                    <a:pt x="12813" y="1071782"/>
                    <a:pt x="0" y="1058969"/>
                    <a:pt x="0" y="1043162"/>
                  </a:cubicBezTo>
                  <a:lnTo>
                    <a:pt x="0" y="28620"/>
                  </a:lnTo>
                  <a:cubicBezTo>
                    <a:pt x="0" y="12813"/>
                    <a:pt x="12813" y="0"/>
                    <a:pt x="28620" y="0"/>
                  </a:cubicBezTo>
                  <a:close/>
                </a:path>
              </a:pathLst>
            </a:custGeom>
            <a:solidFill>
              <a:srgbClr val="FFFFFF"/>
            </a:solidFill>
            <a:ln w="19050" cap="rnd">
              <a:solidFill>
                <a:srgbClr val="292929"/>
              </a:solidFill>
              <a:prstDash val="solid"/>
              <a:round/>
            </a:ln>
          </p:spPr>
        </p:sp>
        <p:sp>
          <p:nvSpPr>
            <p:cNvPr name="TextBox 25" id="25"/>
            <p:cNvSpPr txBox="true"/>
            <p:nvPr/>
          </p:nvSpPr>
          <p:spPr>
            <a:xfrm>
              <a:off x="0" y="-76200"/>
              <a:ext cx="2459427" cy="1147982"/>
            </a:xfrm>
            <a:prstGeom prst="rect">
              <a:avLst/>
            </a:prstGeom>
          </p:spPr>
          <p:txBody>
            <a:bodyPr anchor="ctr" rtlCol="false" tIns="50800" lIns="50800" bIns="50800" rIns="50800"/>
            <a:lstStyle/>
            <a:p>
              <a:pPr algn="ctr">
                <a:lnSpc>
                  <a:spcPts val="3123"/>
                </a:lnSpc>
              </a:pPr>
            </a:p>
            <a:p>
              <a:pPr algn="ctr">
                <a:lnSpc>
                  <a:spcPts val="3123"/>
                </a:lnSpc>
              </a:pPr>
            </a:p>
          </p:txBody>
        </p:sp>
      </p:grpSp>
      <p:grpSp>
        <p:nvGrpSpPr>
          <p:cNvPr name="Group 26" id="26"/>
          <p:cNvGrpSpPr/>
          <p:nvPr/>
        </p:nvGrpSpPr>
        <p:grpSpPr>
          <a:xfrm rot="5400000">
            <a:off x="10909162" y="4589158"/>
            <a:ext cx="289906" cy="168518"/>
            <a:chOff x="0" y="0"/>
            <a:chExt cx="812800" cy="472469"/>
          </a:xfrm>
        </p:grpSpPr>
        <p:sp>
          <p:nvSpPr>
            <p:cNvPr name="Freeform 27" id="27"/>
            <p:cNvSpPr/>
            <p:nvPr/>
          </p:nvSpPr>
          <p:spPr>
            <a:xfrm flipH="false" flipV="false" rot="0">
              <a:off x="0" y="0"/>
              <a:ext cx="812800" cy="472469"/>
            </a:xfrm>
            <a:custGeom>
              <a:avLst/>
              <a:gdLst/>
              <a:ahLst/>
              <a:cxnLst/>
              <a:rect r="r" b="b" t="t" l="l"/>
              <a:pathLst>
                <a:path h="472469" w="812800">
                  <a:moveTo>
                    <a:pt x="406400" y="0"/>
                  </a:moveTo>
                  <a:lnTo>
                    <a:pt x="812800" y="472469"/>
                  </a:lnTo>
                  <a:lnTo>
                    <a:pt x="0" y="472469"/>
                  </a:lnTo>
                  <a:lnTo>
                    <a:pt x="406400" y="0"/>
                  </a:lnTo>
                  <a:close/>
                </a:path>
              </a:pathLst>
            </a:custGeom>
            <a:solidFill>
              <a:srgbClr val="FFC054"/>
            </a:solidFill>
          </p:spPr>
        </p:sp>
        <p:sp>
          <p:nvSpPr>
            <p:cNvPr name="TextBox 28" id="28"/>
            <p:cNvSpPr txBox="true"/>
            <p:nvPr/>
          </p:nvSpPr>
          <p:spPr>
            <a:xfrm>
              <a:off x="127000" y="171735"/>
              <a:ext cx="558800" cy="266985"/>
            </a:xfrm>
            <a:prstGeom prst="rect">
              <a:avLst/>
            </a:prstGeom>
          </p:spPr>
          <p:txBody>
            <a:bodyPr anchor="ctr" rtlCol="false" tIns="46112" lIns="46112" bIns="46112" rIns="46112"/>
            <a:lstStyle/>
            <a:p>
              <a:pPr algn="ctr">
                <a:lnSpc>
                  <a:spcPts val="2271"/>
                </a:lnSpc>
              </a:pPr>
            </a:p>
          </p:txBody>
        </p:sp>
      </p:grpSp>
      <p:grpSp>
        <p:nvGrpSpPr>
          <p:cNvPr name="Group 29" id="29"/>
          <p:cNvGrpSpPr/>
          <p:nvPr/>
        </p:nvGrpSpPr>
        <p:grpSpPr>
          <a:xfrm rot="5400000">
            <a:off x="10903651" y="5170193"/>
            <a:ext cx="289906" cy="168518"/>
            <a:chOff x="0" y="0"/>
            <a:chExt cx="812800" cy="472469"/>
          </a:xfrm>
        </p:grpSpPr>
        <p:sp>
          <p:nvSpPr>
            <p:cNvPr name="Freeform 30" id="30"/>
            <p:cNvSpPr/>
            <p:nvPr/>
          </p:nvSpPr>
          <p:spPr>
            <a:xfrm flipH="false" flipV="false" rot="0">
              <a:off x="0" y="0"/>
              <a:ext cx="812800" cy="472469"/>
            </a:xfrm>
            <a:custGeom>
              <a:avLst/>
              <a:gdLst/>
              <a:ahLst/>
              <a:cxnLst/>
              <a:rect r="r" b="b" t="t" l="l"/>
              <a:pathLst>
                <a:path h="472469" w="812800">
                  <a:moveTo>
                    <a:pt x="406400" y="0"/>
                  </a:moveTo>
                  <a:lnTo>
                    <a:pt x="812800" y="472469"/>
                  </a:lnTo>
                  <a:lnTo>
                    <a:pt x="0" y="472469"/>
                  </a:lnTo>
                  <a:lnTo>
                    <a:pt x="406400" y="0"/>
                  </a:lnTo>
                  <a:close/>
                </a:path>
              </a:pathLst>
            </a:custGeom>
            <a:solidFill>
              <a:srgbClr val="FFC054"/>
            </a:solidFill>
          </p:spPr>
        </p:sp>
        <p:sp>
          <p:nvSpPr>
            <p:cNvPr name="TextBox 31" id="31"/>
            <p:cNvSpPr txBox="true"/>
            <p:nvPr/>
          </p:nvSpPr>
          <p:spPr>
            <a:xfrm>
              <a:off x="127000" y="171735"/>
              <a:ext cx="558800" cy="266985"/>
            </a:xfrm>
            <a:prstGeom prst="rect">
              <a:avLst/>
            </a:prstGeom>
          </p:spPr>
          <p:txBody>
            <a:bodyPr anchor="ctr" rtlCol="false" tIns="46112" lIns="46112" bIns="46112" rIns="46112"/>
            <a:lstStyle/>
            <a:p>
              <a:pPr algn="ctr">
                <a:lnSpc>
                  <a:spcPts val="2271"/>
                </a:lnSpc>
              </a:pPr>
            </a:p>
          </p:txBody>
        </p:sp>
      </p:grpSp>
      <p:grpSp>
        <p:nvGrpSpPr>
          <p:cNvPr name="Group 32" id="32"/>
          <p:cNvGrpSpPr/>
          <p:nvPr/>
        </p:nvGrpSpPr>
        <p:grpSpPr>
          <a:xfrm rot="5400000">
            <a:off x="10897434" y="5872050"/>
            <a:ext cx="289906" cy="168518"/>
            <a:chOff x="0" y="0"/>
            <a:chExt cx="812800" cy="472469"/>
          </a:xfrm>
        </p:grpSpPr>
        <p:sp>
          <p:nvSpPr>
            <p:cNvPr name="Freeform 33" id="33"/>
            <p:cNvSpPr/>
            <p:nvPr/>
          </p:nvSpPr>
          <p:spPr>
            <a:xfrm flipH="false" flipV="false" rot="0">
              <a:off x="0" y="0"/>
              <a:ext cx="812800" cy="472469"/>
            </a:xfrm>
            <a:custGeom>
              <a:avLst/>
              <a:gdLst/>
              <a:ahLst/>
              <a:cxnLst/>
              <a:rect r="r" b="b" t="t" l="l"/>
              <a:pathLst>
                <a:path h="472469" w="812800">
                  <a:moveTo>
                    <a:pt x="406400" y="0"/>
                  </a:moveTo>
                  <a:lnTo>
                    <a:pt x="812800" y="472469"/>
                  </a:lnTo>
                  <a:lnTo>
                    <a:pt x="0" y="472469"/>
                  </a:lnTo>
                  <a:lnTo>
                    <a:pt x="406400" y="0"/>
                  </a:lnTo>
                  <a:close/>
                </a:path>
              </a:pathLst>
            </a:custGeom>
            <a:solidFill>
              <a:srgbClr val="FFC054"/>
            </a:solidFill>
          </p:spPr>
        </p:sp>
        <p:sp>
          <p:nvSpPr>
            <p:cNvPr name="TextBox 34" id="34"/>
            <p:cNvSpPr txBox="true"/>
            <p:nvPr/>
          </p:nvSpPr>
          <p:spPr>
            <a:xfrm>
              <a:off x="127000" y="171735"/>
              <a:ext cx="558800" cy="266985"/>
            </a:xfrm>
            <a:prstGeom prst="rect">
              <a:avLst/>
            </a:prstGeom>
          </p:spPr>
          <p:txBody>
            <a:bodyPr anchor="ctr" rtlCol="false" tIns="46112" lIns="46112" bIns="46112" rIns="46112"/>
            <a:lstStyle/>
            <a:p>
              <a:pPr algn="ctr">
                <a:lnSpc>
                  <a:spcPts val="2271"/>
                </a:lnSpc>
              </a:pPr>
            </a:p>
          </p:txBody>
        </p:sp>
      </p:grpSp>
      <p:grpSp>
        <p:nvGrpSpPr>
          <p:cNvPr name="Group 35" id="35"/>
          <p:cNvGrpSpPr/>
          <p:nvPr/>
        </p:nvGrpSpPr>
        <p:grpSpPr>
          <a:xfrm rot="5400000">
            <a:off x="10884327" y="6954198"/>
            <a:ext cx="289906" cy="168518"/>
            <a:chOff x="0" y="0"/>
            <a:chExt cx="812800" cy="472469"/>
          </a:xfrm>
        </p:grpSpPr>
        <p:sp>
          <p:nvSpPr>
            <p:cNvPr name="Freeform 36" id="36"/>
            <p:cNvSpPr/>
            <p:nvPr/>
          </p:nvSpPr>
          <p:spPr>
            <a:xfrm flipH="false" flipV="false" rot="0">
              <a:off x="0" y="0"/>
              <a:ext cx="812800" cy="472469"/>
            </a:xfrm>
            <a:custGeom>
              <a:avLst/>
              <a:gdLst/>
              <a:ahLst/>
              <a:cxnLst/>
              <a:rect r="r" b="b" t="t" l="l"/>
              <a:pathLst>
                <a:path h="472469" w="812800">
                  <a:moveTo>
                    <a:pt x="406400" y="0"/>
                  </a:moveTo>
                  <a:lnTo>
                    <a:pt x="812800" y="472469"/>
                  </a:lnTo>
                  <a:lnTo>
                    <a:pt x="0" y="472469"/>
                  </a:lnTo>
                  <a:lnTo>
                    <a:pt x="406400" y="0"/>
                  </a:lnTo>
                  <a:close/>
                </a:path>
              </a:pathLst>
            </a:custGeom>
            <a:solidFill>
              <a:srgbClr val="FFC054"/>
            </a:solidFill>
          </p:spPr>
        </p:sp>
        <p:sp>
          <p:nvSpPr>
            <p:cNvPr name="TextBox 37" id="37"/>
            <p:cNvSpPr txBox="true"/>
            <p:nvPr/>
          </p:nvSpPr>
          <p:spPr>
            <a:xfrm>
              <a:off x="127000" y="171735"/>
              <a:ext cx="558800" cy="266985"/>
            </a:xfrm>
            <a:prstGeom prst="rect">
              <a:avLst/>
            </a:prstGeom>
          </p:spPr>
          <p:txBody>
            <a:bodyPr anchor="ctr" rtlCol="false" tIns="46112" lIns="46112" bIns="46112" rIns="46112"/>
            <a:lstStyle/>
            <a:p>
              <a:pPr algn="ctr">
                <a:lnSpc>
                  <a:spcPts val="2271"/>
                </a:lnSpc>
              </a:pPr>
            </a:p>
          </p:txBody>
        </p:sp>
      </p:grpSp>
      <p:sp>
        <p:nvSpPr>
          <p:cNvPr name="TextBox 38" id="38"/>
          <p:cNvSpPr txBox="true"/>
          <p:nvPr/>
        </p:nvSpPr>
        <p:spPr>
          <a:xfrm rot="0">
            <a:off x="9683590" y="4622849"/>
            <a:ext cx="1148921" cy="210046"/>
          </a:xfrm>
          <a:prstGeom prst="rect">
            <a:avLst/>
          </a:prstGeom>
        </p:spPr>
        <p:txBody>
          <a:bodyPr anchor="t" rtlCol="false" tIns="0" lIns="0" bIns="0" rIns="0">
            <a:spAutoFit/>
          </a:bodyPr>
          <a:lstStyle/>
          <a:p>
            <a:pPr algn="just">
              <a:lnSpc>
                <a:spcPts val="1552"/>
              </a:lnSpc>
            </a:pPr>
            <a:r>
              <a:rPr lang="en-US" b="true" sz="1361" spc="-40">
                <a:solidFill>
                  <a:srgbClr val="6F2884"/>
                </a:solidFill>
                <a:latin typeface="Poppins Bold"/>
                <a:ea typeface="Poppins Bold"/>
                <a:cs typeface="Poppins Bold"/>
                <a:sym typeface="Poppins Bold"/>
              </a:rPr>
              <a:t>West Java</a:t>
            </a:r>
          </a:p>
        </p:txBody>
      </p:sp>
      <p:sp>
        <p:nvSpPr>
          <p:cNvPr name="TextBox 39" id="39"/>
          <p:cNvSpPr txBox="true"/>
          <p:nvPr/>
        </p:nvSpPr>
        <p:spPr>
          <a:xfrm rot="0">
            <a:off x="11272965" y="4518939"/>
            <a:ext cx="6052583" cy="400191"/>
          </a:xfrm>
          <a:prstGeom prst="rect">
            <a:avLst/>
          </a:prstGeom>
        </p:spPr>
        <p:txBody>
          <a:bodyPr anchor="t" rtlCol="false" tIns="0" lIns="0" bIns="0" rIns="0">
            <a:spAutoFit/>
          </a:bodyPr>
          <a:lstStyle/>
          <a:p>
            <a:pPr algn="just">
              <a:lnSpc>
                <a:spcPts val="1552"/>
              </a:lnSpc>
            </a:pPr>
            <a:r>
              <a:rPr lang="en-US" sz="1361" spc="-40">
                <a:solidFill>
                  <a:srgbClr val="6F2884"/>
                </a:solidFill>
                <a:latin typeface="Poppins"/>
                <a:ea typeface="Poppins"/>
                <a:cs typeface="Poppins"/>
                <a:sym typeface="Poppins"/>
              </a:rPr>
              <a:t>Massive population base, dense urbanization, and intense healthcare activity</a:t>
            </a:r>
          </a:p>
        </p:txBody>
      </p:sp>
      <p:sp>
        <p:nvSpPr>
          <p:cNvPr name="TextBox 40" id="40"/>
          <p:cNvSpPr txBox="true"/>
          <p:nvPr/>
        </p:nvSpPr>
        <p:spPr>
          <a:xfrm rot="0">
            <a:off x="9671861" y="4954521"/>
            <a:ext cx="1148921" cy="590337"/>
          </a:xfrm>
          <a:prstGeom prst="rect">
            <a:avLst/>
          </a:prstGeom>
        </p:spPr>
        <p:txBody>
          <a:bodyPr anchor="t" rtlCol="false" tIns="0" lIns="0" bIns="0" rIns="0">
            <a:spAutoFit/>
          </a:bodyPr>
          <a:lstStyle/>
          <a:p>
            <a:pPr algn="just">
              <a:lnSpc>
                <a:spcPts val="1552"/>
              </a:lnSpc>
            </a:pPr>
            <a:r>
              <a:rPr lang="en-US" b="true" sz="1361" spc="-40">
                <a:solidFill>
                  <a:srgbClr val="6F2884"/>
                </a:solidFill>
                <a:latin typeface="Poppins Bold"/>
                <a:ea typeface="Poppins Bold"/>
                <a:cs typeface="Poppins Bold"/>
                <a:sym typeface="Poppins Bold"/>
              </a:rPr>
              <a:t>North Sumatera &amp; Central Java</a:t>
            </a:r>
          </a:p>
        </p:txBody>
      </p:sp>
      <p:sp>
        <p:nvSpPr>
          <p:cNvPr name="TextBox 41" id="41"/>
          <p:cNvSpPr txBox="true"/>
          <p:nvPr/>
        </p:nvSpPr>
        <p:spPr>
          <a:xfrm rot="0">
            <a:off x="11272965" y="4954521"/>
            <a:ext cx="6052583" cy="590337"/>
          </a:xfrm>
          <a:prstGeom prst="rect">
            <a:avLst/>
          </a:prstGeom>
        </p:spPr>
        <p:txBody>
          <a:bodyPr anchor="t" rtlCol="false" tIns="0" lIns="0" bIns="0" rIns="0">
            <a:spAutoFit/>
          </a:bodyPr>
          <a:lstStyle/>
          <a:p>
            <a:pPr algn="just">
              <a:lnSpc>
                <a:spcPts val="1552"/>
              </a:lnSpc>
            </a:pPr>
            <a:r>
              <a:rPr lang="en-US" sz="1361" spc="-40">
                <a:solidFill>
                  <a:srgbClr val="6F2884"/>
                </a:solidFill>
                <a:latin typeface="Poppins"/>
                <a:ea typeface="Poppins"/>
                <a:cs typeface="Poppins"/>
                <a:sym typeface="Poppins"/>
              </a:rPr>
              <a:t>Form a strong second tier, though their revenue contribution relative to transaction volume suggests lower average basket sizes and a heavier reliance on generic or lower margin products.</a:t>
            </a:r>
          </a:p>
        </p:txBody>
      </p:sp>
      <p:sp>
        <p:nvSpPr>
          <p:cNvPr name="TextBox 42" id="42"/>
          <p:cNvSpPr txBox="true"/>
          <p:nvPr/>
        </p:nvSpPr>
        <p:spPr>
          <a:xfrm rot="0">
            <a:off x="9671861" y="5846523"/>
            <a:ext cx="1148921" cy="210046"/>
          </a:xfrm>
          <a:prstGeom prst="rect">
            <a:avLst/>
          </a:prstGeom>
        </p:spPr>
        <p:txBody>
          <a:bodyPr anchor="t" rtlCol="false" tIns="0" lIns="0" bIns="0" rIns="0">
            <a:spAutoFit/>
          </a:bodyPr>
          <a:lstStyle/>
          <a:p>
            <a:pPr algn="just">
              <a:lnSpc>
                <a:spcPts val="1552"/>
              </a:lnSpc>
            </a:pPr>
            <a:r>
              <a:rPr lang="en-US" b="true" sz="1361" spc="-40">
                <a:solidFill>
                  <a:srgbClr val="6F2884"/>
                </a:solidFill>
                <a:latin typeface="Poppins Bold"/>
                <a:ea typeface="Poppins Bold"/>
                <a:cs typeface="Poppins Bold"/>
                <a:sym typeface="Poppins Bold"/>
              </a:rPr>
              <a:t>East Java</a:t>
            </a:r>
          </a:p>
        </p:txBody>
      </p:sp>
      <p:sp>
        <p:nvSpPr>
          <p:cNvPr name="TextBox 43" id="43"/>
          <p:cNvSpPr txBox="true"/>
          <p:nvPr/>
        </p:nvSpPr>
        <p:spPr>
          <a:xfrm rot="0">
            <a:off x="11261236" y="5656378"/>
            <a:ext cx="6052583" cy="590337"/>
          </a:xfrm>
          <a:prstGeom prst="rect">
            <a:avLst/>
          </a:prstGeom>
        </p:spPr>
        <p:txBody>
          <a:bodyPr anchor="t" rtlCol="false" tIns="0" lIns="0" bIns="0" rIns="0">
            <a:spAutoFit/>
          </a:bodyPr>
          <a:lstStyle/>
          <a:p>
            <a:pPr algn="just">
              <a:lnSpc>
                <a:spcPts val="1552"/>
              </a:lnSpc>
            </a:pPr>
            <a:r>
              <a:rPr lang="en-US" sz="1361" spc="-40">
                <a:solidFill>
                  <a:srgbClr val="6F2884"/>
                </a:solidFill>
                <a:latin typeface="Poppins"/>
                <a:ea typeface="Poppins"/>
                <a:cs typeface="Poppins"/>
                <a:sym typeface="Poppins"/>
              </a:rPr>
              <a:t>Very high transaction volume but comparatively lower revenue, indicating a volume driven market that remains under monetized and presents significant opportunity for up selling and premiumization.</a:t>
            </a:r>
          </a:p>
        </p:txBody>
      </p:sp>
      <p:sp>
        <p:nvSpPr>
          <p:cNvPr name="TextBox 44" id="44"/>
          <p:cNvSpPr txBox="true"/>
          <p:nvPr/>
        </p:nvSpPr>
        <p:spPr>
          <a:xfrm rot="0">
            <a:off x="9648404" y="6358234"/>
            <a:ext cx="1148921" cy="1350920"/>
          </a:xfrm>
          <a:prstGeom prst="rect">
            <a:avLst/>
          </a:prstGeom>
        </p:spPr>
        <p:txBody>
          <a:bodyPr anchor="t" rtlCol="false" tIns="0" lIns="0" bIns="0" rIns="0">
            <a:spAutoFit/>
          </a:bodyPr>
          <a:lstStyle/>
          <a:p>
            <a:pPr algn="l">
              <a:lnSpc>
                <a:spcPts val="1552"/>
              </a:lnSpc>
            </a:pPr>
            <a:r>
              <a:rPr lang="en-US" sz="1361" spc="-40" b="true">
                <a:solidFill>
                  <a:srgbClr val="6F2884"/>
                </a:solidFill>
                <a:latin typeface="Poppins Bold"/>
                <a:ea typeface="Poppins Bold"/>
                <a:cs typeface="Poppins Bold"/>
                <a:sym typeface="Poppins Bold"/>
              </a:rPr>
              <a:t>N. Sulawesi, W. Sumatera, Aceh, </a:t>
            </a:r>
          </a:p>
          <a:p>
            <a:pPr algn="l">
              <a:lnSpc>
                <a:spcPts val="1552"/>
              </a:lnSpc>
            </a:pPr>
            <a:r>
              <a:rPr lang="en-US" sz="1361" spc="-40" b="true">
                <a:solidFill>
                  <a:srgbClr val="6F2884"/>
                </a:solidFill>
                <a:latin typeface="Poppins Bold"/>
                <a:ea typeface="Poppins Bold"/>
                <a:cs typeface="Poppins Bold"/>
                <a:sym typeface="Poppins Bold"/>
              </a:rPr>
              <a:t>W. Nusa Tenggara, Riau, E. Kalimantan</a:t>
            </a:r>
          </a:p>
        </p:txBody>
      </p:sp>
      <p:sp>
        <p:nvSpPr>
          <p:cNvPr name="TextBox 45" id="45"/>
          <p:cNvSpPr txBox="true"/>
          <p:nvPr/>
        </p:nvSpPr>
        <p:spPr>
          <a:xfrm rot="0">
            <a:off x="11261236" y="6643453"/>
            <a:ext cx="6052583" cy="780483"/>
          </a:xfrm>
          <a:prstGeom prst="rect">
            <a:avLst/>
          </a:prstGeom>
        </p:spPr>
        <p:txBody>
          <a:bodyPr anchor="t" rtlCol="false" tIns="0" lIns="0" bIns="0" rIns="0">
            <a:spAutoFit/>
          </a:bodyPr>
          <a:lstStyle/>
          <a:p>
            <a:pPr algn="just">
              <a:lnSpc>
                <a:spcPts val="1552"/>
              </a:lnSpc>
            </a:pPr>
            <a:r>
              <a:rPr lang="en-US" sz="1361" spc="-40">
                <a:solidFill>
                  <a:srgbClr val="6F2884"/>
                </a:solidFill>
                <a:latin typeface="Poppins"/>
                <a:ea typeface="Poppins"/>
                <a:cs typeface="Poppins"/>
                <a:sym typeface="Poppins"/>
              </a:rPr>
              <a:t>Contribute relatively smaller shares to total revenue, reflecting a combination of early stage market development and untapped monetization potential despite their underlying economic and industrial strengths (Riau &amp; E. Kalimantan).</a:t>
            </a:r>
          </a:p>
        </p:txBody>
      </p:sp>
      <p:grpSp>
        <p:nvGrpSpPr>
          <p:cNvPr name="Group 46" id="46"/>
          <p:cNvGrpSpPr/>
          <p:nvPr/>
        </p:nvGrpSpPr>
        <p:grpSpPr>
          <a:xfrm rot="0">
            <a:off x="9429326" y="8003235"/>
            <a:ext cx="1784527" cy="419391"/>
            <a:chOff x="0" y="0"/>
            <a:chExt cx="1376317" cy="323455"/>
          </a:xfrm>
        </p:grpSpPr>
        <p:sp>
          <p:nvSpPr>
            <p:cNvPr name="Freeform 47" id="47"/>
            <p:cNvSpPr/>
            <p:nvPr/>
          </p:nvSpPr>
          <p:spPr>
            <a:xfrm flipH="false" flipV="false" rot="0">
              <a:off x="0" y="0"/>
              <a:ext cx="1376317" cy="323455"/>
            </a:xfrm>
            <a:custGeom>
              <a:avLst/>
              <a:gdLst/>
              <a:ahLst/>
              <a:cxnLst/>
              <a:rect r="r" b="b" t="t" l="l"/>
              <a:pathLst>
                <a:path h="323455" w="1376317">
                  <a:moveTo>
                    <a:pt x="65075" y="0"/>
                  </a:moveTo>
                  <a:lnTo>
                    <a:pt x="1311241" y="0"/>
                  </a:lnTo>
                  <a:cubicBezTo>
                    <a:pt x="1328500" y="0"/>
                    <a:pt x="1345052" y="6856"/>
                    <a:pt x="1357256" y="19060"/>
                  </a:cubicBezTo>
                  <a:cubicBezTo>
                    <a:pt x="1369460" y="31264"/>
                    <a:pt x="1376317" y="47816"/>
                    <a:pt x="1376317" y="65075"/>
                  </a:cubicBezTo>
                  <a:lnTo>
                    <a:pt x="1376317" y="258380"/>
                  </a:lnTo>
                  <a:cubicBezTo>
                    <a:pt x="1376317" y="294320"/>
                    <a:pt x="1347181" y="323455"/>
                    <a:pt x="1311241" y="323455"/>
                  </a:cubicBezTo>
                  <a:lnTo>
                    <a:pt x="65075" y="323455"/>
                  </a:lnTo>
                  <a:cubicBezTo>
                    <a:pt x="29135" y="323455"/>
                    <a:pt x="0" y="294320"/>
                    <a:pt x="0" y="258380"/>
                  </a:cubicBezTo>
                  <a:lnTo>
                    <a:pt x="0" y="65075"/>
                  </a:lnTo>
                  <a:cubicBezTo>
                    <a:pt x="0" y="29135"/>
                    <a:pt x="29135" y="0"/>
                    <a:pt x="65075" y="0"/>
                  </a:cubicBezTo>
                  <a:close/>
                </a:path>
              </a:pathLst>
            </a:custGeom>
            <a:solidFill>
              <a:srgbClr val="FFC054"/>
            </a:solidFill>
          </p:spPr>
        </p:sp>
        <p:sp>
          <p:nvSpPr>
            <p:cNvPr name="TextBox 48" id="48"/>
            <p:cNvSpPr txBox="true"/>
            <p:nvPr/>
          </p:nvSpPr>
          <p:spPr>
            <a:xfrm>
              <a:off x="0" y="-76200"/>
              <a:ext cx="1376317" cy="399655"/>
            </a:xfrm>
            <a:prstGeom prst="rect">
              <a:avLst/>
            </a:prstGeom>
          </p:spPr>
          <p:txBody>
            <a:bodyPr anchor="ctr" rtlCol="false" tIns="40695" lIns="40695" bIns="40695" rIns="40695"/>
            <a:lstStyle/>
            <a:p>
              <a:pPr algn="ctr">
                <a:lnSpc>
                  <a:spcPts val="3123"/>
                </a:lnSpc>
              </a:pPr>
            </a:p>
          </p:txBody>
        </p:sp>
      </p:grpSp>
      <p:sp>
        <p:nvSpPr>
          <p:cNvPr name="TextBox 49" id="49"/>
          <p:cNvSpPr txBox="true"/>
          <p:nvPr/>
        </p:nvSpPr>
        <p:spPr>
          <a:xfrm rot="0">
            <a:off x="9510893" y="8098485"/>
            <a:ext cx="1621392" cy="197522"/>
          </a:xfrm>
          <a:prstGeom prst="rect">
            <a:avLst/>
          </a:prstGeom>
        </p:spPr>
        <p:txBody>
          <a:bodyPr anchor="t" rtlCol="false" tIns="0" lIns="0" bIns="0" rIns="0">
            <a:spAutoFit/>
          </a:bodyPr>
          <a:lstStyle/>
          <a:p>
            <a:pPr algn="ctr">
              <a:lnSpc>
                <a:spcPts val="1429"/>
              </a:lnSpc>
            </a:pPr>
            <a:r>
              <a:rPr lang="en-US" b="true" sz="1299" spc="-51">
                <a:solidFill>
                  <a:srgbClr val="6F2884"/>
                </a:solidFill>
                <a:latin typeface="Poppins Bold"/>
                <a:ea typeface="Poppins Bold"/>
                <a:cs typeface="Poppins Bold"/>
                <a:sym typeface="Poppins Bold"/>
              </a:rPr>
              <a:t>Recommendation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0712" y="500508"/>
            <a:ext cx="8029176" cy="5438963"/>
            <a:chOff x="0" y="0"/>
            <a:chExt cx="10705568" cy="7251951"/>
          </a:xfrm>
        </p:grpSpPr>
        <p:sp>
          <p:nvSpPr>
            <p:cNvPr name="Freeform 3" id="3"/>
            <p:cNvSpPr/>
            <p:nvPr/>
          </p:nvSpPr>
          <p:spPr>
            <a:xfrm flipH="false" flipV="false" rot="0">
              <a:off x="0" y="484574"/>
              <a:ext cx="1259522" cy="739285"/>
            </a:xfrm>
            <a:custGeom>
              <a:avLst/>
              <a:gdLst/>
              <a:ahLst/>
              <a:cxnLst/>
              <a:rect r="r" b="b" t="t" l="l"/>
              <a:pathLst>
                <a:path h="739285" w="1259522">
                  <a:moveTo>
                    <a:pt x="0" y="0"/>
                  </a:moveTo>
                  <a:lnTo>
                    <a:pt x="1259522" y="0"/>
                  </a:lnTo>
                  <a:lnTo>
                    <a:pt x="1259522" y="739285"/>
                  </a:lnTo>
                  <a:lnTo>
                    <a:pt x="0" y="739285"/>
                  </a:lnTo>
                  <a:lnTo>
                    <a:pt x="0" y="0"/>
                  </a:lnTo>
                  <a:close/>
                </a:path>
              </a:pathLst>
            </a:custGeom>
            <a:blipFill>
              <a:blip r:embed="rId2"/>
              <a:stretch>
                <a:fillRect l="0" t="0" r="0" b="0"/>
              </a:stretch>
            </a:blipFill>
          </p:spPr>
        </p:sp>
        <p:sp>
          <p:nvSpPr>
            <p:cNvPr name="TextBox 4" id="4"/>
            <p:cNvSpPr txBox="true"/>
            <p:nvPr/>
          </p:nvSpPr>
          <p:spPr>
            <a:xfrm rot="0">
              <a:off x="1463105" y="136311"/>
              <a:ext cx="3462043" cy="296787"/>
            </a:xfrm>
            <a:prstGeom prst="rect">
              <a:avLst/>
            </a:prstGeom>
          </p:spPr>
          <p:txBody>
            <a:bodyPr anchor="t" rtlCol="false" tIns="0" lIns="0" bIns="0" rIns="0">
              <a:spAutoFit/>
            </a:bodyPr>
            <a:lstStyle/>
            <a:p>
              <a:pPr algn="just">
                <a:lnSpc>
                  <a:spcPts val="1612"/>
                </a:lnSpc>
              </a:pPr>
              <a:r>
                <a:rPr lang="en-US" b="true" sz="1414" spc="-42">
                  <a:solidFill>
                    <a:srgbClr val="6F2884"/>
                  </a:solidFill>
                  <a:latin typeface="Poppins Bold"/>
                  <a:ea typeface="Poppins Bold"/>
                  <a:cs typeface="Poppins Bold"/>
                  <a:sym typeface="Poppins Bold"/>
                </a:rPr>
                <a:t>East Java</a:t>
              </a:r>
            </a:p>
          </p:txBody>
        </p:sp>
        <p:sp>
          <p:nvSpPr>
            <p:cNvPr name="TextBox 5" id="5"/>
            <p:cNvSpPr txBox="true"/>
            <p:nvPr/>
          </p:nvSpPr>
          <p:spPr>
            <a:xfrm rot="0">
              <a:off x="1463105" y="453795"/>
              <a:ext cx="3462043" cy="1099278"/>
            </a:xfrm>
            <a:prstGeom prst="rect">
              <a:avLst/>
            </a:prstGeom>
          </p:spPr>
          <p:txBody>
            <a:bodyPr anchor="t" rtlCol="false" tIns="0" lIns="0" bIns="0" rIns="0">
              <a:spAutoFit/>
            </a:bodyPr>
            <a:lstStyle/>
            <a:p>
              <a:pPr algn="just">
                <a:lnSpc>
                  <a:spcPts val="1289"/>
                </a:lnSpc>
              </a:pPr>
              <a:r>
                <a:rPr lang="en-US" sz="1131" spc="-33">
                  <a:solidFill>
                    <a:srgbClr val="6F2884"/>
                  </a:solidFill>
                  <a:latin typeface="Poppins"/>
                  <a:ea typeface="Poppins"/>
                  <a:cs typeface="Poppins"/>
                  <a:sym typeface="Poppins"/>
                </a:rPr>
                <a:t>Monetize high transaction volume by enhancing premiumization, cross selling, and in store health services to gradually increase revenue per transaction.</a:t>
              </a:r>
            </a:p>
          </p:txBody>
        </p:sp>
        <p:sp>
          <p:nvSpPr>
            <p:cNvPr name="Freeform 6" id="6"/>
            <p:cNvSpPr/>
            <p:nvPr/>
          </p:nvSpPr>
          <p:spPr>
            <a:xfrm flipH="false" flipV="false" rot="0">
              <a:off x="5358354" y="590199"/>
              <a:ext cx="1447138" cy="528036"/>
            </a:xfrm>
            <a:custGeom>
              <a:avLst/>
              <a:gdLst/>
              <a:ahLst/>
              <a:cxnLst/>
              <a:rect r="r" b="b" t="t" l="l"/>
              <a:pathLst>
                <a:path h="528036" w="1447138">
                  <a:moveTo>
                    <a:pt x="0" y="0"/>
                  </a:moveTo>
                  <a:lnTo>
                    <a:pt x="1447138" y="0"/>
                  </a:lnTo>
                  <a:lnTo>
                    <a:pt x="1447138" y="528036"/>
                  </a:lnTo>
                  <a:lnTo>
                    <a:pt x="0" y="528036"/>
                  </a:lnTo>
                  <a:lnTo>
                    <a:pt x="0" y="0"/>
                  </a:lnTo>
                  <a:close/>
                </a:path>
              </a:pathLst>
            </a:custGeom>
            <a:blipFill>
              <a:blip r:embed="rId3"/>
              <a:stretch>
                <a:fillRect l="0" t="-18671" r="-12279" b="-5135"/>
              </a:stretch>
            </a:blipFill>
          </p:spPr>
        </p:sp>
        <p:sp>
          <p:nvSpPr>
            <p:cNvPr name="TextBox 7" id="7"/>
            <p:cNvSpPr txBox="true"/>
            <p:nvPr/>
          </p:nvSpPr>
          <p:spPr>
            <a:xfrm rot="0">
              <a:off x="7037290" y="609155"/>
              <a:ext cx="3668277" cy="1099278"/>
            </a:xfrm>
            <a:prstGeom prst="rect">
              <a:avLst/>
            </a:prstGeom>
          </p:spPr>
          <p:txBody>
            <a:bodyPr anchor="t" rtlCol="false" tIns="0" lIns="0" bIns="0" rIns="0">
              <a:spAutoFit/>
            </a:bodyPr>
            <a:lstStyle/>
            <a:p>
              <a:pPr algn="just">
                <a:lnSpc>
                  <a:spcPts val="1289"/>
                </a:lnSpc>
              </a:pPr>
              <a:r>
                <a:rPr lang="en-US" sz="1131" spc="-33">
                  <a:solidFill>
                    <a:srgbClr val="6F2884"/>
                  </a:solidFill>
                  <a:latin typeface="Poppins"/>
                  <a:ea typeface="Poppins"/>
                  <a:cs typeface="Poppins"/>
                  <a:sym typeface="Poppins"/>
                </a:rPr>
                <a:t>Adopt a low cost, access driven model by focusing on essential medicines, digital pharmacy, delivery services, and logistics efficiency rather than heavy physical expansion.</a:t>
              </a:r>
            </a:p>
          </p:txBody>
        </p:sp>
        <p:sp>
          <p:nvSpPr>
            <p:cNvPr name="TextBox 8" id="8"/>
            <p:cNvSpPr txBox="true"/>
            <p:nvPr/>
          </p:nvSpPr>
          <p:spPr>
            <a:xfrm rot="0">
              <a:off x="7037290" y="-19050"/>
              <a:ext cx="3462043" cy="560153"/>
            </a:xfrm>
            <a:prstGeom prst="rect">
              <a:avLst/>
            </a:prstGeom>
          </p:spPr>
          <p:txBody>
            <a:bodyPr anchor="t" rtlCol="false" tIns="0" lIns="0" bIns="0" rIns="0">
              <a:spAutoFit/>
            </a:bodyPr>
            <a:lstStyle/>
            <a:p>
              <a:pPr algn="just">
                <a:lnSpc>
                  <a:spcPts val="1612"/>
                </a:lnSpc>
              </a:pPr>
              <a:r>
                <a:rPr lang="en-US" b="true" sz="1414" spc="-42">
                  <a:solidFill>
                    <a:srgbClr val="6F2884"/>
                  </a:solidFill>
                  <a:latin typeface="Poppins Bold"/>
                  <a:ea typeface="Poppins Bold"/>
                  <a:cs typeface="Poppins Bold"/>
                  <a:sym typeface="Poppins Bold"/>
                </a:rPr>
                <a:t>N. Sulawesi, W. Sumatera, Aceh,</a:t>
              </a:r>
              <a:r>
                <a:rPr lang="en-US" b="true" sz="1414" spc="-42">
                  <a:solidFill>
                    <a:srgbClr val="6F2884"/>
                  </a:solidFill>
                  <a:latin typeface="Poppins Bold"/>
                  <a:ea typeface="Poppins Bold"/>
                  <a:cs typeface="Poppins Bold"/>
                  <a:sym typeface="Poppins Bold"/>
                </a:rPr>
                <a:t> W. Nusa Tenggara</a:t>
              </a:r>
            </a:p>
          </p:txBody>
        </p:sp>
        <p:sp>
          <p:nvSpPr>
            <p:cNvPr name="Freeform 9" id="9"/>
            <p:cNvSpPr/>
            <p:nvPr/>
          </p:nvSpPr>
          <p:spPr>
            <a:xfrm flipH="false" flipV="false" rot="0">
              <a:off x="47767" y="2174758"/>
              <a:ext cx="1211756" cy="1257482"/>
            </a:xfrm>
            <a:custGeom>
              <a:avLst/>
              <a:gdLst/>
              <a:ahLst/>
              <a:cxnLst/>
              <a:rect r="r" b="b" t="t" l="l"/>
              <a:pathLst>
                <a:path h="1257482" w="1211756">
                  <a:moveTo>
                    <a:pt x="0" y="0"/>
                  </a:moveTo>
                  <a:lnTo>
                    <a:pt x="1211755" y="0"/>
                  </a:lnTo>
                  <a:lnTo>
                    <a:pt x="1211755" y="1257482"/>
                  </a:lnTo>
                  <a:lnTo>
                    <a:pt x="0" y="1257482"/>
                  </a:lnTo>
                  <a:lnTo>
                    <a:pt x="0" y="0"/>
                  </a:lnTo>
                  <a:close/>
                </a:path>
              </a:pathLst>
            </a:custGeom>
            <a:blipFill>
              <a:blip r:embed="rId4"/>
              <a:stretch>
                <a:fillRect l="0" t="0" r="0" b="0"/>
              </a:stretch>
            </a:blipFill>
          </p:spPr>
        </p:sp>
        <p:sp>
          <p:nvSpPr>
            <p:cNvPr name="TextBox 10" id="10"/>
            <p:cNvSpPr txBox="true"/>
            <p:nvPr/>
          </p:nvSpPr>
          <p:spPr>
            <a:xfrm rot="0">
              <a:off x="1463105" y="1977767"/>
              <a:ext cx="3462043" cy="296787"/>
            </a:xfrm>
            <a:prstGeom prst="rect">
              <a:avLst/>
            </a:prstGeom>
          </p:spPr>
          <p:txBody>
            <a:bodyPr anchor="t" rtlCol="false" tIns="0" lIns="0" bIns="0" rIns="0">
              <a:spAutoFit/>
            </a:bodyPr>
            <a:lstStyle/>
            <a:p>
              <a:pPr algn="just">
                <a:lnSpc>
                  <a:spcPts val="1612"/>
                </a:lnSpc>
              </a:pPr>
              <a:r>
                <a:rPr lang="en-US" b="true" sz="1414" spc="-42">
                  <a:solidFill>
                    <a:srgbClr val="6F2884"/>
                  </a:solidFill>
                  <a:latin typeface="Poppins Bold"/>
                  <a:ea typeface="Poppins Bold"/>
                  <a:cs typeface="Poppins Bold"/>
                  <a:sym typeface="Poppins Bold"/>
                </a:rPr>
                <a:t>East Kalimantan &amp; Riau</a:t>
              </a:r>
            </a:p>
          </p:txBody>
        </p:sp>
        <p:sp>
          <p:nvSpPr>
            <p:cNvPr name="TextBox 11" id="11"/>
            <p:cNvSpPr txBox="true"/>
            <p:nvPr/>
          </p:nvSpPr>
          <p:spPr>
            <a:xfrm rot="0">
              <a:off x="1463105" y="2295251"/>
              <a:ext cx="3462043" cy="1314930"/>
            </a:xfrm>
            <a:prstGeom prst="rect">
              <a:avLst/>
            </a:prstGeom>
          </p:spPr>
          <p:txBody>
            <a:bodyPr anchor="t" rtlCol="false" tIns="0" lIns="0" bIns="0" rIns="0">
              <a:spAutoFit/>
            </a:bodyPr>
            <a:lstStyle/>
            <a:p>
              <a:pPr algn="just">
                <a:lnSpc>
                  <a:spcPts val="1289"/>
                </a:lnSpc>
              </a:pPr>
              <a:r>
                <a:rPr lang="en-US" sz="1131" spc="-33">
                  <a:solidFill>
                    <a:srgbClr val="6F2884"/>
                  </a:solidFill>
                  <a:latin typeface="Poppins"/>
                  <a:ea typeface="Poppins"/>
                  <a:cs typeface="Poppins"/>
                  <a:sym typeface="Poppins"/>
                </a:rPr>
                <a:t>Unlock industrial driven revenue through B2B healthcare partnerships, corporate pharmacy services, and employee health programs for the mining, oil, and manufacturing sectors.</a:t>
              </a:r>
            </a:p>
          </p:txBody>
        </p:sp>
        <p:grpSp>
          <p:nvGrpSpPr>
            <p:cNvPr name="Group 12" id="12"/>
            <p:cNvGrpSpPr/>
            <p:nvPr/>
          </p:nvGrpSpPr>
          <p:grpSpPr>
            <a:xfrm rot="0">
              <a:off x="0" y="4054681"/>
              <a:ext cx="10705568" cy="3197270"/>
              <a:chOff x="0" y="0"/>
              <a:chExt cx="2409963" cy="719747"/>
            </a:xfrm>
          </p:grpSpPr>
          <p:sp>
            <p:nvSpPr>
              <p:cNvPr name="Freeform 13" id="13"/>
              <p:cNvSpPr/>
              <p:nvPr/>
            </p:nvSpPr>
            <p:spPr>
              <a:xfrm flipH="false" flipV="false" rot="0">
                <a:off x="0" y="0"/>
                <a:ext cx="2409963" cy="719747"/>
              </a:xfrm>
              <a:custGeom>
                <a:avLst/>
                <a:gdLst/>
                <a:ahLst/>
                <a:cxnLst/>
                <a:rect r="r" b="b" t="t" l="l"/>
                <a:pathLst>
                  <a:path h="719747" w="2409963">
                    <a:moveTo>
                      <a:pt x="28927" y="0"/>
                    </a:moveTo>
                    <a:lnTo>
                      <a:pt x="2381037" y="0"/>
                    </a:lnTo>
                    <a:cubicBezTo>
                      <a:pt x="2388708" y="0"/>
                      <a:pt x="2396066" y="3048"/>
                      <a:pt x="2401491" y="8472"/>
                    </a:cubicBezTo>
                    <a:cubicBezTo>
                      <a:pt x="2406916" y="13897"/>
                      <a:pt x="2409963" y="21255"/>
                      <a:pt x="2409963" y="28927"/>
                    </a:cubicBezTo>
                    <a:lnTo>
                      <a:pt x="2409963" y="690821"/>
                    </a:lnTo>
                    <a:cubicBezTo>
                      <a:pt x="2409963" y="698492"/>
                      <a:pt x="2406916" y="705850"/>
                      <a:pt x="2401491" y="711275"/>
                    </a:cubicBezTo>
                    <a:cubicBezTo>
                      <a:pt x="2396066" y="716700"/>
                      <a:pt x="2388708" y="719747"/>
                      <a:pt x="2381037" y="719747"/>
                    </a:cubicBezTo>
                    <a:lnTo>
                      <a:pt x="28927" y="719747"/>
                    </a:lnTo>
                    <a:cubicBezTo>
                      <a:pt x="21255" y="719747"/>
                      <a:pt x="13897" y="716700"/>
                      <a:pt x="8472" y="711275"/>
                    </a:cubicBezTo>
                    <a:cubicBezTo>
                      <a:pt x="3048" y="705850"/>
                      <a:pt x="0" y="698492"/>
                      <a:pt x="0" y="690821"/>
                    </a:cubicBezTo>
                    <a:lnTo>
                      <a:pt x="0" y="28927"/>
                    </a:lnTo>
                    <a:cubicBezTo>
                      <a:pt x="0" y="21255"/>
                      <a:pt x="3048" y="13897"/>
                      <a:pt x="8472" y="8472"/>
                    </a:cubicBezTo>
                    <a:cubicBezTo>
                      <a:pt x="13897" y="3048"/>
                      <a:pt x="21255" y="0"/>
                      <a:pt x="28927" y="0"/>
                    </a:cubicBezTo>
                    <a:close/>
                  </a:path>
                </a:pathLst>
              </a:custGeom>
              <a:solidFill>
                <a:srgbClr val="FFFFFF"/>
              </a:solidFill>
              <a:ln w="19050" cap="rnd">
                <a:solidFill>
                  <a:srgbClr val="292929"/>
                </a:solidFill>
                <a:prstDash val="solid"/>
                <a:round/>
              </a:ln>
            </p:spPr>
          </p:sp>
          <p:sp>
            <p:nvSpPr>
              <p:cNvPr name="TextBox 14" id="14"/>
              <p:cNvSpPr txBox="true"/>
              <p:nvPr/>
            </p:nvSpPr>
            <p:spPr>
              <a:xfrm>
                <a:off x="0" y="-76200"/>
                <a:ext cx="2409963" cy="795947"/>
              </a:xfrm>
              <a:prstGeom prst="rect">
                <a:avLst/>
              </a:prstGeom>
            </p:spPr>
            <p:txBody>
              <a:bodyPr anchor="ctr" rtlCol="false" tIns="50800" lIns="50800" bIns="50800" rIns="50800"/>
              <a:lstStyle/>
              <a:p>
                <a:pPr algn="ctr">
                  <a:lnSpc>
                    <a:spcPts val="3123"/>
                  </a:lnSpc>
                </a:pPr>
              </a:p>
              <a:p>
                <a:pPr algn="ctr">
                  <a:lnSpc>
                    <a:spcPts val="3123"/>
                  </a:lnSpc>
                </a:pPr>
              </a:p>
            </p:txBody>
          </p:sp>
        </p:grpSp>
        <p:sp>
          <p:nvSpPr>
            <p:cNvPr name="TextBox 15" id="15"/>
            <p:cNvSpPr txBox="true"/>
            <p:nvPr/>
          </p:nvSpPr>
          <p:spPr>
            <a:xfrm rot="0">
              <a:off x="338063" y="5179111"/>
              <a:ext cx="10040583" cy="1623651"/>
            </a:xfrm>
            <a:prstGeom prst="rect">
              <a:avLst/>
            </a:prstGeom>
          </p:spPr>
          <p:txBody>
            <a:bodyPr anchor="t" rtlCol="false" tIns="0" lIns="0" bIns="0" rIns="0">
              <a:spAutoFit/>
            </a:bodyPr>
            <a:lstStyle/>
            <a:p>
              <a:pPr algn="just">
                <a:lnSpc>
                  <a:spcPts val="1596"/>
                </a:lnSpc>
              </a:pPr>
              <a:r>
                <a:rPr lang="en-US" sz="1400" spc="-42">
                  <a:solidFill>
                    <a:srgbClr val="000000"/>
                  </a:solidFill>
                  <a:latin typeface="Poppins"/>
                  <a:ea typeface="Poppins"/>
                  <a:cs typeface="Poppins"/>
                  <a:sym typeface="Poppins"/>
                </a:rPr>
                <a:t>Kimia Farma can r</a:t>
              </a:r>
              <a:r>
                <a:rPr lang="en-US" b="true" sz="1400" spc="-42">
                  <a:solidFill>
                    <a:srgbClr val="000000"/>
                  </a:solidFill>
                  <a:latin typeface="Poppins Bold"/>
                  <a:ea typeface="Poppins Bold"/>
                  <a:cs typeface="Poppins Bold"/>
                  <a:sym typeface="Poppins Bold"/>
                </a:rPr>
                <a:t>educe its dependency on West Java</a:t>
              </a:r>
              <a:r>
                <a:rPr lang="en-US" sz="1400" spc="-42">
                  <a:solidFill>
                    <a:srgbClr val="000000"/>
                  </a:solidFill>
                  <a:latin typeface="Poppins"/>
                  <a:ea typeface="Poppins"/>
                  <a:cs typeface="Poppins"/>
                  <a:sym typeface="Poppins"/>
                </a:rPr>
                <a:t> by accelerating potential based expansion in second tier and outer regions through </a:t>
              </a:r>
              <a:r>
                <a:rPr lang="en-US" b="true" sz="1400" spc="-42">
                  <a:solidFill>
                    <a:srgbClr val="000000"/>
                  </a:solidFill>
                  <a:latin typeface="Poppins Bold"/>
                  <a:ea typeface="Poppins Bold"/>
                  <a:cs typeface="Poppins Bold"/>
                  <a:sym typeface="Poppins Bold"/>
                </a:rPr>
                <a:t>strengthening last mile distribution networks, expanding e-pharmacy and delivery services to overcome physical access limitations, and establishing strategic partnerships with local hospitals, clinics, and public health centers</a:t>
              </a:r>
              <a:r>
                <a:rPr lang="en-US" sz="1400" spc="-42">
                  <a:solidFill>
                    <a:srgbClr val="000000"/>
                  </a:solidFill>
                  <a:latin typeface="Poppins"/>
                  <a:ea typeface="Poppins"/>
                  <a:cs typeface="Poppins"/>
                  <a:sym typeface="Poppins"/>
                </a:rPr>
                <a:t> to enhance service accessibility, transaction volume, and long term market penetration.</a:t>
              </a:r>
            </a:p>
          </p:txBody>
        </p:sp>
        <p:sp>
          <p:nvSpPr>
            <p:cNvPr name="TextBox 16" id="16"/>
            <p:cNvSpPr txBox="true"/>
            <p:nvPr/>
          </p:nvSpPr>
          <p:spPr>
            <a:xfrm rot="0">
              <a:off x="338063" y="4476956"/>
              <a:ext cx="10040583" cy="635480"/>
            </a:xfrm>
            <a:prstGeom prst="rect">
              <a:avLst/>
            </a:prstGeom>
          </p:spPr>
          <p:txBody>
            <a:bodyPr anchor="t" rtlCol="false" tIns="0" lIns="0" bIns="0" rIns="0">
              <a:spAutoFit/>
            </a:bodyPr>
            <a:lstStyle/>
            <a:p>
              <a:pPr algn="just">
                <a:lnSpc>
                  <a:spcPts val="1823"/>
                </a:lnSpc>
              </a:pPr>
              <a:r>
                <a:rPr lang="en-US" b="true" sz="1599" spc="-47">
                  <a:solidFill>
                    <a:srgbClr val="6F2884"/>
                  </a:solidFill>
                  <a:latin typeface="Poppins Bold"/>
                  <a:ea typeface="Poppins Bold"/>
                  <a:cs typeface="Poppins Bold"/>
                  <a:sym typeface="Poppins Bold"/>
                </a:rPr>
                <a:t>How can Kimia Farma reduce its dependency on its core growth region by accelerating revenue growth in second tier and outer regions?</a:t>
              </a:r>
            </a:p>
          </p:txBody>
        </p:sp>
      </p:grpSp>
      <p:sp>
        <p:nvSpPr>
          <p:cNvPr name="Freeform 17" id="17"/>
          <p:cNvSpPr/>
          <p:nvPr/>
        </p:nvSpPr>
        <p:spPr>
          <a:xfrm flipH="false" flipV="false" rot="0">
            <a:off x="15229046" y="500508"/>
            <a:ext cx="2030254" cy="885698"/>
          </a:xfrm>
          <a:custGeom>
            <a:avLst/>
            <a:gdLst/>
            <a:ahLst/>
            <a:cxnLst/>
            <a:rect r="r" b="b" t="t" l="l"/>
            <a:pathLst>
              <a:path h="885698" w="2030254">
                <a:moveTo>
                  <a:pt x="0" y="0"/>
                </a:moveTo>
                <a:lnTo>
                  <a:pt x="2030254" y="0"/>
                </a:lnTo>
                <a:lnTo>
                  <a:pt x="2030254" y="885698"/>
                </a:lnTo>
                <a:lnTo>
                  <a:pt x="0" y="885698"/>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936281" y="585851"/>
            <a:ext cx="2030254" cy="885698"/>
          </a:xfrm>
          <a:custGeom>
            <a:avLst/>
            <a:gdLst/>
            <a:ahLst/>
            <a:cxnLst/>
            <a:rect r="r" b="b" t="t" l="l"/>
            <a:pathLst>
              <a:path h="885698" w="2030254">
                <a:moveTo>
                  <a:pt x="0" y="0"/>
                </a:moveTo>
                <a:lnTo>
                  <a:pt x="2030254" y="0"/>
                </a:lnTo>
                <a:lnTo>
                  <a:pt x="2030254" y="885698"/>
                </a:lnTo>
                <a:lnTo>
                  <a:pt x="0" y="885698"/>
                </a:lnTo>
                <a:lnTo>
                  <a:pt x="0" y="0"/>
                </a:lnTo>
                <a:close/>
              </a:path>
            </a:pathLst>
          </a:custGeom>
          <a:blipFill>
            <a:blip r:embed="rId2"/>
            <a:stretch>
              <a:fillRect l="0" t="0" r="0" b="0"/>
            </a:stretch>
          </a:blipFill>
        </p:spPr>
      </p:sp>
      <p:grpSp>
        <p:nvGrpSpPr>
          <p:cNvPr name="Group 3" id="3"/>
          <p:cNvGrpSpPr/>
          <p:nvPr/>
        </p:nvGrpSpPr>
        <p:grpSpPr>
          <a:xfrm rot="0">
            <a:off x="321465" y="415804"/>
            <a:ext cx="6730680" cy="854981"/>
            <a:chOff x="0" y="0"/>
            <a:chExt cx="2546339" cy="323455"/>
          </a:xfrm>
        </p:grpSpPr>
        <p:sp>
          <p:nvSpPr>
            <p:cNvPr name="Freeform 4" id="4"/>
            <p:cNvSpPr/>
            <p:nvPr/>
          </p:nvSpPr>
          <p:spPr>
            <a:xfrm flipH="false" flipV="false" rot="0">
              <a:off x="0" y="0"/>
              <a:ext cx="2546339" cy="323455"/>
            </a:xfrm>
            <a:custGeom>
              <a:avLst/>
              <a:gdLst/>
              <a:ahLst/>
              <a:cxnLst/>
              <a:rect r="r" b="b" t="t" l="l"/>
              <a:pathLst>
                <a:path h="323455" w="2546339">
                  <a:moveTo>
                    <a:pt x="40259" y="0"/>
                  </a:moveTo>
                  <a:lnTo>
                    <a:pt x="2506081" y="0"/>
                  </a:lnTo>
                  <a:cubicBezTo>
                    <a:pt x="2516758" y="0"/>
                    <a:pt x="2526998" y="4242"/>
                    <a:pt x="2534548" y="11791"/>
                  </a:cubicBezTo>
                  <a:cubicBezTo>
                    <a:pt x="2542098" y="19341"/>
                    <a:pt x="2546339" y="29581"/>
                    <a:pt x="2546339" y="40259"/>
                  </a:cubicBezTo>
                  <a:lnTo>
                    <a:pt x="2546339" y="283196"/>
                  </a:lnTo>
                  <a:cubicBezTo>
                    <a:pt x="2546339" y="305431"/>
                    <a:pt x="2528315" y="323455"/>
                    <a:pt x="2506081" y="323455"/>
                  </a:cubicBezTo>
                  <a:lnTo>
                    <a:pt x="40259" y="323455"/>
                  </a:lnTo>
                  <a:cubicBezTo>
                    <a:pt x="18024" y="323455"/>
                    <a:pt x="0" y="305431"/>
                    <a:pt x="0" y="283196"/>
                  </a:cubicBezTo>
                  <a:lnTo>
                    <a:pt x="0" y="40259"/>
                  </a:lnTo>
                  <a:cubicBezTo>
                    <a:pt x="0" y="18024"/>
                    <a:pt x="18024" y="0"/>
                    <a:pt x="40259" y="0"/>
                  </a:cubicBezTo>
                  <a:close/>
                </a:path>
              </a:pathLst>
            </a:custGeom>
            <a:solidFill>
              <a:srgbClr val="FFC054"/>
            </a:solidFill>
          </p:spPr>
        </p:sp>
        <p:sp>
          <p:nvSpPr>
            <p:cNvPr name="TextBox 5" id="5"/>
            <p:cNvSpPr txBox="true"/>
            <p:nvPr/>
          </p:nvSpPr>
          <p:spPr>
            <a:xfrm>
              <a:off x="0" y="-76200"/>
              <a:ext cx="2546339" cy="399655"/>
            </a:xfrm>
            <a:prstGeom prst="rect">
              <a:avLst/>
            </a:prstGeom>
          </p:spPr>
          <p:txBody>
            <a:bodyPr anchor="ctr" rtlCol="false" tIns="40695" lIns="40695" bIns="40695" rIns="40695"/>
            <a:lstStyle/>
            <a:p>
              <a:pPr algn="ctr">
                <a:lnSpc>
                  <a:spcPts val="3123"/>
                </a:lnSpc>
              </a:pPr>
            </a:p>
          </p:txBody>
        </p:sp>
      </p:grpSp>
      <p:sp>
        <p:nvSpPr>
          <p:cNvPr name="TextBox 6" id="6"/>
          <p:cNvSpPr txBox="true"/>
          <p:nvPr/>
        </p:nvSpPr>
        <p:spPr>
          <a:xfrm rot="0">
            <a:off x="630885" y="614675"/>
            <a:ext cx="6111841" cy="457237"/>
          </a:xfrm>
          <a:prstGeom prst="rect">
            <a:avLst/>
          </a:prstGeom>
        </p:spPr>
        <p:txBody>
          <a:bodyPr anchor="t" rtlCol="false" tIns="0" lIns="0" bIns="0" rIns="0">
            <a:spAutoFit/>
          </a:bodyPr>
          <a:lstStyle/>
          <a:p>
            <a:pPr algn="ctr">
              <a:lnSpc>
                <a:spcPts val="3300"/>
              </a:lnSpc>
            </a:pPr>
            <a:r>
              <a:rPr lang="en-US" b="true" sz="3000" spc="-120">
                <a:solidFill>
                  <a:srgbClr val="6F2884"/>
                </a:solidFill>
                <a:latin typeface="Poppins Bold"/>
                <a:ea typeface="Poppins Bold"/>
                <a:cs typeface="Poppins Bold"/>
                <a:sym typeface="Poppins Bold"/>
              </a:rPr>
              <a:t>Meso Analysis - Product Analysis</a:t>
            </a:r>
          </a:p>
        </p:txBody>
      </p:sp>
      <p:sp>
        <p:nvSpPr>
          <p:cNvPr name="Freeform 7" id="7"/>
          <p:cNvSpPr/>
          <p:nvPr/>
        </p:nvSpPr>
        <p:spPr>
          <a:xfrm flipH="false" flipV="false" rot="0">
            <a:off x="367051" y="2478810"/>
            <a:ext cx="5768520" cy="1088416"/>
          </a:xfrm>
          <a:custGeom>
            <a:avLst/>
            <a:gdLst/>
            <a:ahLst/>
            <a:cxnLst/>
            <a:rect r="r" b="b" t="t" l="l"/>
            <a:pathLst>
              <a:path h="1088416" w="5768520">
                <a:moveTo>
                  <a:pt x="0" y="0"/>
                </a:moveTo>
                <a:lnTo>
                  <a:pt x="5768521" y="0"/>
                </a:lnTo>
                <a:lnTo>
                  <a:pt x="5768521" y="1088416"/>
                </a:lnTo>
                <a:lnTo>
                  <a:pt x="0" y="1088416"/>
                </a:lnTo>
                <a:lnTo>
                  <a:pt x="0" y="0"/>
                </a:lnTo>
                <a:close/>
              </a:path>
            </a:pathLst>
          </a:custGeom>
          <a:blipFill>
            <a:blip r:embed="rId3"/>
            <a:stretch>
              <a:fillRect l="-33718" t="-57295" r="-102278" b="-546041"/>
            </a:stretch>
          </a:blipFill>
        </p:spPr>
      </p:sp>
      <p:sp>
        <p:nvSpPr>
          <p:cNvPr name="Freeform 8" id="8"/>
          <p:cNvSpPr/>
          <p:nvPr/>
        </p:nvSpPr>
        <p:spPr>
          <a:xfrm flipH="false" flipV="false" rot="0">
            <a:off x="321465" y="3624376"/>
            <a:ext cx="5814107" cy="1093564"/>
          </a:xfrm>
          <a:custGeom>
            <a:avLst/>
            <a:gdLst/>
            <a:ahLst/>
            <a:cxnLst/>
            <a:rect r="r" b="b" t="t" l="l"/>
            <a:pathLst>
              <a:path h="1093564" w="5814107">
                <a:moveTo>
                  <a:pt x="0" y="0"/>
                </a:moveTo>
                <a:lnTo>
                  <a:pt x="5814107" y="0"/>
                </a:lnTo>
                <a:lnTo>
                  <a:pt x="5814107" y="1093564"/>
                </a:lnTo>
                <a:lnTo>
                  <a:pt x="0" y="1093564"/>
                </a:lnTo>
                <a:lnTo>
                  <a:pt x="0" y="0"/>
                </a:lnTo>
                <a:close/>
              </a:path>
            </a:pathLst>
          </a:custGeom>
          <a:blipFill>
            <a:blip r:embed="rId3"/>
            <a:stretch>
              <a:fillRect l="-132595" t="-57295" r="-2659" b="-546041"/>
            </a:stretch>
          </a:blipFill>
        </p:spPr>
      </p:sp>
      <p:sp>
        <p:nvSpPr>
          <p:cNvPr name="TextBox 9" id="9"/>
          <p:cNvSpPr txBox="true"/>
          <p:nvPr/>
        </p:nvSpPr>
        <p:spPr>
          <a:xfrm rot="0">
            <a:off x="465646" y="2149901"/>
            <a:ext cx="5698500" cy="309859"/>
          </a:xfrm>
          <a:prstGeom prst="rect">
            <a:avLst/>
          </a:prstGeom>
        </p:spPr>
        <p:txBody>
          <a:bodyPr anchor="t" rtlCol="false" tIns="0" lIns="0" bIns="0" rIns="0">
            <a:spAutoFit/>
          </a:bodyPr>
          <a:lstStyle/>
          <a:p>
            <a:pPr algn="just">
              <a:lnSpc>
                <a:spcPts val="2367"/>
              </a:lnSpc>
            </a:pPr>
            <a:r>
              <a:rPr lang="en-US" b="true" sz="2006" spc="-90">
                <a:solidFill>
                  <a:srgbClr val="6F2884"/>
                </a:solidFill>
                <a:latin typeface="Poppins Bold"/>
                <a:ea typeface="Poppins Bold"/>
                <a:cs typeface="Poppins Bold"/>
                <a:sym typeface="Poppins Bold"/>
              </a:rPr>
              <a:t>Key Metrics</a:t>
            </a:r>
          </a:p>
        </p:txBody>
      </p:sp>
      <p:grpSp>
        <p:nvGrpSpPr>
          <p:cNvPr name="Group 10" id="10"/>
          <p:cNvGrpSpPr/>
          <p:nvPr/>
        </p:nvGrpSpPr>
        <p:grpSpPr>
          <a:xfrm rot="0">
            <a:off x="465646" y="5060840"/>
            <a:ext cx="5669925" cy="2908406"/>
            <a:chOff x="0" y="0"/>
            <a:chExt cx="1718331" cy="881423"/>
          </a:xfrm>
        </p:grpSpPr>
        <p:sp>
          <p:nvSpPr>
            <p:cNvPr name="Freeform 11" id="11"/>
            <p:cNvSpPr/>
            <p:nvPr/>
          </p:nvSpPr>
          <p:spPr>
            <a:xfrm flipH="false" flipV="false" rot="0">
              <a:off x="0" y="0"/>
              <a:ext cx="1718331" cy="881423"/>
            </a:xfrm>
            <a:custGeom>
              <a:avLst/>
              <a:gdLst/>
              <a:ahLst/>
              <a:cxnLst/>
              <a:rect r="r" b="b" t="t" l="l"/>
              <a:pathLst>
                <a:path h="881423" w="1718331">
                  <a:moveTo>
                    <a:pt x="40963" y="0"/>
                  </a:moveTo>
                  <a:lnTo>
                    <a:pt x="1677368" y="0"/>
                  </a:lnTo>
                  <a:cubicBezTo>
                    <a:pt x="1699991" y="0"/>
                    <a:pt x="1718331" y="18340"/>
                    <a:pt x="1718331" y="40963"/>
                  </a:cubicBezTo>
                  <a:lnTo>
                    <a:pt x="1718331" y="840460"/>
                  </a:lnTo>
                  <a:cubicBezTo>
                    <a:pt x="1718331" y="851324"/>
                    <a:pt x="1714015" y="861743"/>
                    <a:pt x="1706333" y="869425"/>
                  </a:cubicBezTo>
                  <a:cubicBezTo>
                    <a:pt x="1698651" y="877107"/>
                    <a:pt x="1688232" y="881423"/>
                    <a:pt x="1677368" y="881423"/>
                  </a:cubicBezTo>
                  <a:lnTo>
                    <a:pt x="40963" y="881423"/>
                  </a:lnTo>
                  <a:cubicBezTo>
                    <a:pt x="18340" y="881423"/>
                    <a:pt x="0" y="863083"/>
                    <a:pt x="0" y="840460"/>
                  </a:cubicBezTo>
                  <a:lnTo>
                    <a:pt x="0" y="40963"/>
                  </a:lnTo>
                  <a:cubicBezTo>
                    <a:pt x="0" y="18340"/>
                    <a:pt x="18340" y="0"/>
                    <a:pt x="40963" y="0"/>
                  </a:cubicBezTo>
                  <a:close/>
                </a:path>
              </a:pathLst>
            </a:custGeom>
            <a:solidFill>
              <a:srgbClr val="FFFFFF"/>
            </a:solidFill>
            <a:ln w="19050" cap="rnd">
              <a:solidFill>
                <a:srgbClr val="292929"/>
              </a:solidFill>
              <a:prstDash val="solid"/>
              <a:round/>
            </a:ln>
          </p:spPr>
        </p:sp>
        <p:sp>
          <p:nvSpPr>
            <p:cNvPr name="TextBox 12" id="12"/>
            <p:cNvSpPr txBox="true"/>
            <p:nvPr/>
          </p:nvSpPr>
          <p:spPr>
            <a:xfrm>
              <a:off x="0" y="-76200"/>
              <a:ext cx="1718331" cy="957623"/>
            </a:xfrm>
            <a:prstGeom prst="rect">
              <a:avLst/>
            </a:prstGeom>
          </p:spPr>
          <p:txBody>
            <a:bodyPr anchor="ctr" rtlCol="false" tIns="50800" lIns="50800" bIns="50800" rIns="50800"/>
            <a:lstStyle/>
            <a:p>
              <a:pPr algn="ctr">
                <a:lnSpc>
                  <a:spcPts val="3123"/>
                </a:lnSpc>
              </a:pPr>
            </a:p>
            <a:p>
              <a:pPr algn="ctr">
                <a:lnSpc>
                  <a:spcPts val="3123"/>
                </a:lnSpc>
              </a:pPr>
            </a:p>
          </p:txBody>
        </p:sp>
      </p:grpSp>
      <p:grpSp>
        <p:nvGrpSpPr>
          <p:cNvPr name="Group 13" id="13"/>
          <p:cNvGrpSpPr/>
          <p:nvPr/>
        </p:nvGrpSpPr>
        <p:grpSpPr>
          <a:xfrm rot="5400000">
            <a:off x="1474202" y="5352697"/>
            <a:ext cx="282923" cy="187289"/>
            <a:chOff x="0" y="0"/>
            <a:chExt cx="812800" cy="538056"/>
          </a:xfrm>
        </p:grpSpPr>
        <p:sp>
          <p:nvSpPr>
            <p:cNvPr name="Freeform 14" id="14"/>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15" id="15"/>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16" id="16"/>
          <p:cNvSpPr txBox="true"/>
          <p:nvPr/>
        </p:nvSpPr>
        <p:spPr>
          <a:xfrm rot="0">
            <a:off x="710338" y="5338971"/>
            <a:ext cx="713045" cy="205216"/>
          </a:xfrm>
          <a:prstGeom prst="rect">
            <a:avLst/>
          </a:prstGeom>
        </p:spPr>
        <p:txBody>
          <a:bodyPr anchor="t" rtlCol="false" tIns="0" lIns="0" bIns="0" rIns="0">
            <a:spAutoFit/>
          </a:bodyPr>
          <a:lstStyle/>
          <a:p>
            <a:pPr algn="just">
              <a:lnSpc>
                <a:spcPts val="1514"/>
              </a:lnSpc>
            </a:pPr>
            <a:r>
              <a:rPr lang="en-US" b="true" sz="1328" spc="-39">
                <a:solidFill>
                  <a:srgbClr val="6F2884"/>
                </a:solidFill>
                <a:latin typeface="Poppins Bold"/>
                <a:ea typeface="Poppins Bold"/>
                <a:cs typeface="Poppins Bold"/>
                <a:sym typeface="Poppins Bold"/>
              </a:rPr>
              <a:t>KF953</a:t>
            </a:r>
          </a:p>
        </p:txBody>
      </p:sp>
      <p:sp>
        <p:nvSpPr>
          <p:cNvPr name="TextBox 17" id="17"/>
          <p:cNvSpPr txBox="true"/>
          <p:nvPr/>
        </p:nvSpPr>
        <p:spPr>
          <a:xfrm rot="0">
            <a:off x="1807943" y="5334026"/>
            <a:ext cx="4100926" cy="215106"/>
          </a:xfrm>
          <a:prstGeom prst="rect">
            <a:avLst/>
          </a:prstGeom>
        </p:spPr>
        <p:txBody>
          <a:bodyPr anchor="t" rtlCol="false" tIns="0" lIns="0" bIns="0" rIns="0">
            <a:spAutoFit/>
          </a:bodyPr>
          <a:lstStyle/>
          <a:p>
            <a:pPr algn="just">
              <a:lnSpc>
                <a:spcPts val="1557"/>
              </a:lnSpc>
            </a:pPr>
            <a:r>
              <a:rPr lang="en-US" sz="1366" spc="-40">
                <a:solidFill>
                  <a:srgbClr val="6F2884"/>
                </a:solidFill>
                <a:latin typeface="Poppins"/>
                <a:ea typeface="Poppins"/>
                <a:cs typeface="Poppins"/>
                <a:sym typeface="Poppins"/>
              </a:rPr>
              <a:t>Drugs</a:t>
            </a:r>
            <a:r>
              <a:rPr lang="en-US" sz="1366" spc="-40">
                <a:solidFill>
                  <a:srgbClr val="6F2884"/>
                </a:solidFill>
                <a:latin typeface="Poppins"/>
                <a:ea typeface="Poppins"/>
                <a:cs typeface="Poppins"/>
                <a:sym typeface="Poppins"/>
              </a:rPr>
              <a:t> </a:t>
            </a:r>
            <a:r>
              <a:rPr lang="en-US" sz="1366" spc="-40">
                <a:solidFill>
                  <a:srgbClr val="6F2884"/>
                </a:solidFill>
                <a:latin typeface="Poppins"/>
                <a:ea typeface="Poppins"/>
                <a:cs typeface="Poppins"/>
                <a:sym typeface="Poppins"/>
              </a:rPr>
              <a:t>f</a:t>
            </a:r>
            <a:r>
              <a:rPr lang="en-US" sz="1366" spc="-40">
                <a:solidFill>
                  <a:srgbClr val="6F2884"/>
                </a:solidFill>
                <a:latin typeface="Poppins"/>
                <a:ea typeface="Poppins"/>
                <a:cs typeface="Poppins"/>
                <a:sym typeface="Poppins"/>
              </a:rPr>
              <a:t>or o</a:t>
            </a:r>
            <a:r>
              <a:rPr lang="en-US" sz="1366" spc="-40">
                <a:solidFill>
                  <a:srgbClr val="6F2884"/>
                </a:solidFill>
                <a:latin typeface="Poppins"/>
                <a:ea typeface="Poppins"/>
                <a:cs typeface="Poppins"/>
                <a:sym typeface="Poppins"/>
              </a:rPr>
              <a:t>bs</a:t>
            </a:r>
            <a:r>
              <a:rPr lang="en-US" sz="1366" spc="-40">
                <a:solidFill>
                  <a:srgbClr val="6F2884"/>
                </a:solidFill>
                <a:latin typeface="Poppins"/>
                <a:ea typeface="Poppins"/>
                <a:cs typeface="Poppins"/>
                <a:sym typeface="Poppins"/>
              </a:rPr>
              <a:t>tructi</a:t>
            </a:r>
            <a:r>
              <a:rPr lang="en-US" sz="1366" spc="-40">
                <a:solidFill>
                  <a:srgbClr val="6F2884"/>
                </a:solidFill>
                <a:latin typeface="Poppins"/>
                <a:ea typeface="Poppins"/>
                <a:cs typeface="Poppins"/>
                <a:sym typeface="Poppins"/>
              </a:rPr>
              <a:t>ve</a:t>
            </a:r>
            <a:r>
              <a:rPr lang="en-US" sz="1366" spc="-40">
                <a:solidFill>
                  <a:srgbClr val="6F2884"/>
                </a:solidFill>
                <a:latin typeface="Poppins"/>
                <a:ea typeface="Poppins"/>
                <a:cs typeface="Poppins"/>
                <a:sym typeface="Poppins"/>
              </a:rPr>
              <a:t> air</a:t>
            </a:r>
            <a:r>
              <a:rPr lang="en-US" sz="1366" spc="-40">
                <a:solidFill>
                  <a:srgbClr val="6F2884"/>
                </a:solidFill>
                <a:latin typeface="Poppins"/>
                <a:ea typeface="Poppins"/>
                <a:cs typeface="Poppins"/>
                <a:sym typeface="Poppins"/>
              </a:rPr>
              <a:t>way diseases.</a:t>
            </a:r>
          </a:p>
        </p:txBody>
      </p:sp>
      <p:grpSp>
        <p:nvGrpSpPr>
          <p:cNvPr name="Group 18" id="18"/>
          <p:cNvGrpSpPr/>
          <p:nvPr/>
        </p:nvGrpSpPr>
        <p:grpSpPr>
          <a:xfrm rot="5400000">
            <a:off x="1484788" y="5835820"/>
            <a:ext cx="282923" cy="187289"/>
            <a:chOff x="0" y="0"/>
            <a:chExt cx="812800" cy="538056"/>
          </a:xfrm>
        </p:grpSpPr>
        <p:sp>
          <p:nvSpPr>
            <p:cNvPr name="Freeform 19" id="19"/>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20" id="20"/>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21" id="21"/>
          <p:cNvSpPr txBox="true"/>
          <p:nvPr/>
        </p:nvSpPr>
        <p:spPr>
          <a:xfrm rot="0">
            <a:off x="720924" y="5822094"/>
            <a:ext cx="713045" cy="205216"/>
          </a:xfrm>
          <a:prstGeom prst="rect">
            <a:avLst/>
          </a:prstGeom>
        </p:spPr>
        <p:txBody>
          <a:bodyPr anchor="t" rtlCol="false" tIns="0" lIns="0" bIns="0" rIns="0">
            <a:spAutoFit/>
          </a:bodyPr>
          <a:lstStyle/>
          <a:p>
            <a:pPr algn="just">
              <a:lnSpc>
                <a:spcPts val="1514"/>
              </a:lnSpc>
            </a:pPr>
            <a:r>
              <a:rPr lang="en-US" b="true" sz="1328" spc="-39">
                <a:solidFill>
                  <a:srgbClr val="6F2884"/>
                </a:solidFill>
                <a:latin typeface="Poppins Bold"/>
                <a:ea typeface="Poppins Bold"/>
                <a:cs typeface="Poppins Bold"/>
                <a:sym typeface="Poppins Bold"/>
              </a:rPr>
              <a:t>KF172</a:t>
            </a:r>
          </a:p>
        </p:txBody>
      </p:sp>
      <p:sp>
        <p:nvSpPr>
          <p:cNvPr name="TextBox 22" id="22"/>
          <p:cNvSpPr txBox="true"/>
          <p:nvPr/>
        </p:nvSpPr>
        <p:spPr>
          <a:xfrm rot="0">
            <a:off x="1818529" y="5719564"/>
            <a:ext cx="4100926" cy="410277"/>
          </a:xfrm>
          <a:prstGeom prst="rect">
            <a:avLst/>
          </a:prstGeom>
        </p:spPr>
        <p:txBody>
          <a:bodyPr anchor="t" rtlCol="false" tIns="0" lIns="0" bIns="0" rIns="0">
            <a:spAutoFit/>
          </a:bodyPr>
          <a:lstStyle/>
          <a:p>
            <a:pPr algn="just">
              <a:lnSpc>
                <a:spcPts val="1557"/>
              </a:lnSpc>
            </a:pPr>
            <a:r>
              <a:rPr lang="en-US" sz="1366" spc="-40">
                <a:solidFill>
                  <a:srgbClr val="6F2884"/>
                </a:solidFill>
                <a:latin typeface="Poppins"/>
                <a:ea typeface="Poppins"/>
                <a:cs typeface="Poppins"/>
                <a:sym typeface="Poppins"/>
              </a:rPr>
              <a:t>Psych</a:t>
            </a:r>
            <a:r>
              <a:rPr lang="en-US" sz="1366" spc="-40">
                <a:solidFill>
                  <a:srgbClr val="6F2884"/>
                </a:solidFill>
                <a:latin typeface="Poppins"/>
                <a:ea typeface="Poppins"/>
                <a:cs typeface="Poppins"/>
                <a:sym typeface="Poppins"/>
              </a:rPr>
              <a:t>oleptics drugs, </a:t>
            </a:r>
            <a:r>
              <a:rPr lang="en-US" sz="1366" spc="-40">
                <a:solidFill>
                  <a:srgbClr val="6F2884"/>
                </a:solidFill>
                <a:latin typeface="Poppins"/>
                <a:ea typeface="Poppins"/>
                <a:cs typeface="Poppins"/>
                <a:sym typeface="Poppins"/>
              </a:rPr>
              <a:t>spe</a:t>
            </a:r>
            <a:r>
              <a:rPr lang="en-US" sz="1366" spc="-40">
                <a:solidFill>
                  <a:srgbClr val="6F2884"/>
                </a:solidFill>
                <a:latin typeface="Poppins"/>
                <a:ea typeface="Poppins"/>
                <a:cs typeface="Poppins"/>
                <a:sym typeface="Poppins"/>
              </a:rPr>
              <a:t>cific</a:t>
            </a:r>
            <a:r>
              <a:rPr lang="en-US" sz="1366" spc="-40">
                <a:solidFill>
                  <a:srgbClr val="6F2884"/>
                </a:solidFill>
                <a:latin typeface="Poppins"/>
                <a:ea typeface="Poppins"/>
                <a:cs typeface="Poppins"/>
                <a:sym typeface="Poppins"/>
              </a:rPr>
              <a:t>ally hypnotics and sedative drugs.</a:t>
            </a:r>
          </a:p>
        </p:txBody>
      </p:sp>
      <p:grpSp>
        <p:nvGrpSpPr>
          <p:cNvPr name="Group 23" id="23"/>
          <p:cNvGrpSpPr/>
          <p:nvPr/>
        </p:nvGrpSpPr>
        <p:grpSpPr>
          <a:xfrm rot="5400000">
            <a:off x="1474202" y="6376005"/>
            <a:ext cx="282923" cy="187289"/>
            <a:chOff x="0" y="0"/>
            <a:chExt cx="812800" cy="538056"/>
          </a:xfrm>
        </p:grpSpPr>
        <p:sp>
          <p:nvSpPr>
            <p:cNvPr name="Freeform 24" id="24"/>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25" id="25"/>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26" id="26"/>
          <p:cNvSpPr txBox="true"/>
          <p:nvPr/>
        </p:nvSpPr>
        <p:spPr>
          <a:xfrm rot="0">
            <a:off x="710338" y="6362279"/>
            <a:ext cx="713045" cy="205216"/>
          </a:xfrm>
          <a:prstGeom prst="rect">
            <a:avLst/>
          </a:prstGeom>
        </p:spPr>
        <p:txBody>
          <a:bodyPr anchor="t" rtlCol="false" tIns="0" lIns="0" bIns="0" rIns="0">
            <a:spAutoFit/>
          </a:bodyPr>
          <a:lstStyle/>
          <a:p>
            <a:pPr algn="just">
              <a:lnSpc>
                <a:spcPts val="1514"/>
              </a:lnSpc>
            </a:pPr>
            <a:r>
              <a:rPr lang="en-US" b="true" sz="1328" spc="-39">
                <a:solidFill>
                  <a:srgbClr val="6F2884"/>
                </a:solidFill>
                <a:latin typeface="Poppins Bold"/>
                <a:ea typeface="Poppins Bold"/>
                <a:cs typeface="Poppins Bold"/>
                <a:sym typeface="Poppins Bold"/>
              </a:rPr>
              <a:t>KF519</a:t>
            </a:r>
          </a:p>
        </p:txBody>
      </p:sp>
      <p:sp>
        <p:nvSpPr>
          <p:cNvPr name="TextBox 27" id="27"/>
          <p:cNvSpPr txBox="true"/>
          <p:nvPr/>
        </p:nvSpPr>
        <p:spPr>
          <a:xfrm rot="0">
            <a:off x="1807943" y="6259749"/>
            <a:ext cx="4100926" cy="410277"/>
          </a:xfrm>
          <a:prstGeom prst="rect">
            <a:avLst/>
          </a:prstGeom>
        </p:spPr>
        <p:txBody>
          <a:bodyPr anchor="t" rtlCol="false" tIns="0" lIns="0" bIns="0" rIns="0">
            <a:spAutoFit/>
          </a:bodyPr>
          <a:lstStyle/>
          <a:p>
            <a:pPr algn="just">
              <a:lnSpc>
                <a:spcPts val="1557"/>
              </a:lnSpc>
            </a:pPr>
            <a:r>
              <a:rPr lang="en-US" sz="1366" spc="-40">
                <a:solidFill>
                  <a:srgbClr val="6F2884"/>
                </a:solidFill>
                <a:latin typeface="Poppins"/>
                <a:ea typeface="Poppins"/>
                <a:cs typeface="Poppins"/>
                <a:sym typeface="Poppins"/>
              </a:rPr>
              <a:t>Ana</a:t>
            </a:r>
            <a:r>
              <a:rPr lang="en-US" sz="1366" spc="-40">
                <a:solidFill>
                  <a:srgbClr val="6F2884"/>
                </a:solidFill>
                <a:latin typeface="Poppins"/>
                <a:ea typeface="Poppins"/>
                <a:cs typeface="Poppins"/>
                <a:sym typeface="Poppins"/>
              </a:rPr>
              <a:t>lgesics and antipyretics, </a:t>
            </a:r>
            <a:r>
              <a:rPr lang="en-US" sz="1366" spc="-40">
                <a:solidFill>
                  <a:srgbClr val="6F2884"/>
                </a:solidFill>
                <a:latin typeface="Poppins"/>
                <a:ea typeface="Poppins"/>
                <a:cs typeface="Poppins"/>
                <a:sym typeface="Poppins"/>
              </a:rPr>
              <a:t>spe</a:t>
            </a:r>
            <a:r>
              <a:rPr lang="en-US" sz="1366" spc="-40">
                <a:solidFill>
                  <a:srgbClr val="6F2884"/>
                </a:solidFill>
                <a:latin typeface="Poppins"/>
                <a:ea typeface="Poppins"/>
                <a:cs typeface="Poppins"/>
                <a:sym typeface="Poppins"/>
              </a:rPr>
              <a:t>cific</a:t>
            </a:r>
            <a:r>
              <a:rPr lang="en-US" sz="1366" spc="-40">
                <a:solidFill>
                  <a:srgbClr val="6F2884"/>
                </a:solidFill>
                <a:latin typeface="Poppins"/>
                <a:ea typeface="Poppins"/>
                <a:cs typeface="Poppins"/>
                <a:sym typeface="Poppins"/>
              </a:rPr>
              <a:t>ally pyrazolones and anilides.</a:t>
            </a:r>
          </a:p>
        </p:txBody>
      </p:sp>
      <p:grpSp>
        <p:nvGrpSpPr>
          <p:cNvPr name="Group 28" id="28"/>
          <p:cNvGrpSpPr/>
          <p:nvPr/>
        </p:nvGrpSpPr>
        <p:grpSpPr>
          <a:xfrm rot="5400000">
            <a:off x="1484788" y="6916190"/>
            <a:ext cx="282923" cy="187289"/>
            <a:chOff x="0" y="0"/>
            <a:chExt cx="812800" cy="538056"/>
          </a:xfrm>
        </p:grpSpPr>
        <p:sp>
          <p:nvSpPr>
            <p:cNvPr name="Freeform 29" id="29"/>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30" id="30"/>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31" id="31"/>
          <p:cNvSpPr txBox="true"/>
          <p:nvPr/>
        </p:nvSpPr>
        <p:spPr>
          <a:xfrm rot="0">
            <a:off x="720924" y="6902464"/>
            <a:ext cx="713045" cy="205216"/>
          </a:xfrm>
          <a:prstGeom prst="rect">
            <a:avLst/>
          </a:prstGeom>
        </p:spPr>
        <p:txBody>
          <a:bodyPr anchor="t" rtlCol="false" tIns="0" lIns="0" bIns="0" rIns="0">
            <a:spAutoFit/>
          </a:bodyPr>
          <a:lstStyle/>
          <a:p>
            <a:pPr algn="just">
              <a:lnSpc>
                <a:spcPts val="1514"/>
              </a:lnSpc>
            </a:pPr>
            <a:r>
              <a:rPr lang="en-US" b="true" sz="1328" spc="-39">
                <a:solidFill>
                  <a:srgbClr val="6F2884"/>
                </a:solidFill>
                <a:latin typeface="Poppins Bold"/>
                <a:ea typeface="Poppins Bold"/>
                <a:cs typeface="Poppins Bold"/>
                <a:sym typeface="Poppins Bold"/>
              </a:rPr>
              <a:t>KF451</a:t>
            </a:r>
          </a:p>
        </p:txBody>
      </p:sp>
      <p:sp>
        <p:nvSpPr>
          <p:cNvPr name="TextBox 32" id="32"/>
          <p:cNvSpPr txBox="true"/>
          <p:nvPr/>
        </p:nvSpPr>
        <p:spPr>
          <a:xfrm rot="0">
            <a:off x="1818529" y="6892573"/>
            <a:ext cx="4100926" cy="215106"/>
          </a:xfrm>
          <a:prstGeom prst="rect">
            <a:avLst/>
          </a:prstGeom>
        </p:spPr>
        <p:txBody>
          <a:bodyPr anchor="t" rtlCol="false" tIns="0" lIns="0" bIns="0" rIns="0">
            <a:spAutoFit/>
          </a:bodyPr>
          <a:lstStyle/>
          <a:p>
            <a:pPr algn="just">
              <a:lnSpc>
                <a:spcPts val="1557"/>
              </a:lnSpc>
            </a:pPr>
            <a:r>
              <a:rPr lang="en-US" sz="1366" spc="-40">
                <a:solidFill>
                  <a:srgbClr val="6F2884"/>
                </a:solidFill>
                <a:latin typeface="Poppins"/>
                <a:ea typeface="Poppins"/>
                <a:cs typeface="Poppins"/>
                <a:sym typeface="Poppins"/>
              </a:rPr>
              <a:t>Dru</a:t>
            </a:r>
            <a:r>
              <a:rPr lang="en-US" sz="1366" spc="-40">
                <a:solidFill>
                  <a:srgbClr val="6F2884"/>
                </a:solidFill>
                <a:latin typeface="Poppins"/>
                <a:ea typeface="Poppins"/>
                <a:cs typeface="Poppins"/>
                <a:sym typeface="Poppins"/>
              </a:rPr>
              <a:t>gs for obstructive ai</a:t>
            </a:r>
            <a:r>
              <a:rPr lang="en-US" sz="1366" spc="-40">
                <a:solidFill>
                  <a:srgbClr val="6F2884"/>
                </a:solidFill>
                <a:latin typeface="Poppins"/>
                <a:ea typeface="Poppins"/>
                <a:cs typeface="Poppins"/>
                <a:sym typeface="Poppins"/>
              </a:rPr>
              <a:t>rway diseases.</a:t>
            </a:r>
          </a:p>
        </p:txBody>
      </p:sp>
      <p:grpSp>
        <p:nvGrpSpPr>
          <p:cNvPr name="Group 33" id="33"/>
          <p:cNvGrpSpPr/>
          <p:nvPr/>
        </p:nvGrpSpPr>
        <p:grpSpPr>
          <a:xfrm rot="5400000">
            <a:off x="1484788" y="7338546"/>
            <a:ext cx="282923" cy="187289"/>
            <a:chOff x="0" y="0"/>
            <a:chExt cx="812800" cy="538056"/>
          </a:xfrm>
        </p:grpSpPr>
        <p:sp>
          <p:nvSpPr>
            <p:cNvPr name="Freeform 34" id="34"/>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35" id="35"/>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36" id="36"/>
          <p:cNvSpPr txBox="true"/>
          <p:nvPr/>
        </p:nvSpPr>
        <p:spPr>
          <a:xfrm rot="0">
            <a:off x="720924" y="7324820"/>
            <a:ext cx="713045" cy="205216"/>
          </a:xfrm>
          <a:prstGeom prst="rect">
            <a:avLst/>
          </a:prstGeom>
        </p:spPr>
        <p:txBody>
          <a:bodyPr anchor="t" rtlCol="false" tIns="0" lIns="0" bIns="0" rIns="0">
            <a:spAutoFit/>
          </a:bodyPr>
          <a:lstStyle/>
          <a:p>
            <a:pPr algn="just">
              <a:lnSpc>
                <a:spcPts val="1514"/>
              </a:lnSpc>
            </a:pPr>
            <a:r>
              <a:rPr lang="en-US" b="true" sz="1328" spc="-39">
                <a:solidFill>
                  <a:srgbClr val="6F2884"/>
                </a:solidFill>
                <a:latin typeface="Poppins Bold"/>
                <a:ea typeface="Poppins Bold"/>
                <a:cs typeface="Poppins Bold"/>
                <a:sym typeface="Poppins Bold"/>
              </a:rPr>
              <a:t>KF427</a:t>
            </a:r>
          </a:p>
        </p:txBody>
      </p:sp>
      <p:sp>
        <p:nvSpPr>
          <p:cNvPr name="TextBox 37" id="37"/>
          <p:cNvSpPr txBox="true"/>
          <p:nvPr/>
        </p:nvSpPr>
        <p:spPr>
          <a:xfrm rot="0">
            <a:off x="1818529" y="7314929"/>
            <a:ext cx="4100926" cy="410277"/>
          </a:xfrm>
          <a:prstGeom prst="rect">
            <a:avLst/>
          </a:prstGeom>
        </p:spPr>
        <p:txBody>
          <a:bodyPr anchor="t" rtlCol="false" tIns="0" lIns="0" bIns="0" rIns="0">
            <a:spAutoFit/>
          </a:bodyPr>
          <a:lstStyle/>
          <a:p>
            <a:pPr algn="just">
              <a:lnSpc>
                <a:spcPts val="1557"/>
              </a:lnSpc>
            </a:pPr>
            <a:r>
              <a:rPr lang="en-US" sz="1366" spc="-40">
                <a:solidFill>
                  <a:srgbClr val="6F2884"/>
                </a:solidFill>
                <a:latin typeface="Poppins"/>
                <a:ea typeface="Poppins"/>
                <a:cs typeface="Poppins"/>
                <a:sym typeface="Poppins"/>
              </a:rPr>
              <a:t>Anal</a:t>
            </a:r>
            <a:r>
              <a:rPr lang="en-US" sz="1366" spc="-40">
                <a:solidFill>
                  <a:srgbClr val="6F2884"/>
                </a:solidFill>
                <a:latin typeface="Poppins"/>
                <a:ea typeface="Poppins"/>
                <a:cs typeface="Poppins"/>
                <a:sym typeface="Poppins"/>
              </a:rPr>
              <a:t>gesics and antipyretics drugs, salic</a:t>
            </a:r>
            <a:r>
              <a:rPr lang="en-US" sz="1366" spc="-40">
                <a:solidFill>
                  <a:srgbClr val="6F2884"/>
                </a:solidFill>
                <a:latin typeface="Poppins"/>
                <a:ea typeface="Poppins"/>
                <a:cs typeface="Poppins"/>
                <a:sym typeface="Poppins"/>
              </a:rPr>
              <a:t>ylic acid and derivatives.</a:t>
            </a:r>
          </a:p>
        </p:txBody>
      </p:sp>
      <p:sp>
        <p:nvSpPr>
          <p:cNvPr name="TextBox 38" id="38"/>
          <p:cNvSpPr txBox="true"/>
          <p:nvPr/>
        </p:nvSpPr>
        <p:spPr>
          <a:xfrm rot="0">
            <a:off x="6550262" y="2149901"/>
            <a:ext cx="5744087" cy="605097"/>
          </a:xfrm>
          <a:prstGeom prst="rect">
            <a:avLst/>
          </a:prstGeom>
        </p:spPr>
        <p:txBody>
          <a:bodyPr anchor="t" rtlCol="false" tIns="0" lIns="0" bIns="0" rIns="0">
            <a:spAutoFit/>
          </a:bodyPr>
          <a:lstStyle/>
          <a:p>
            <a:pPr algn="just">
              <a:lnSpc>
                <a:spcPts val="2367"/>
              </a:lnSpc>
            </a:pPr>
            <a:r>
              <a:rPr lang="en-US" b="true" sz="2006" spc="-90">
                <a:solidFill>
                  <a:srgbClr val="6F2884"/>
                </a:solidFill>
                <a:latin typeface="Poppins Bold"/>
                <a:ea typeface="Poppins Bold"/>
                <a:cs typeface="Poppins Bold"/>
                <a:sym typeface="Poppins Bold"/>
              </a:rPr>
              <a:t>Q1: How do transaction volume and revenue move throughout the year?</a:t>
            </a:r>
          </a:p>
        </p:txBody>
      </p:sp>
      <p:sp>
        <p:nvSpPr>
          <p:cNvPr name="Freeform 39" id="39"/>
          <p:cNvSpPr/>
          <p:nvPr/>
        </p:nvSpPr>
        <p:spPr>
          <a:xfrm flipH="false" flipV="false" rot="0">
            <a:off x="6550262" y="3023018"/>
            <a:ext cx="5744087" cy="2555354"/>
          </a:xfrm>
          <a:custGeom>
            <a:avLst/>
            <a:gdLst/>
            <a:ahLst/>
            <a:cxnLst/>
            <a:rect r="r" b="b" t="t" l="l"/>
            <a:pathLst>
              <a:path h="2555354" w="5744087">
                <a:moveTo>
                  <a:pt x="0" y="0"/>
                </a:moveTo>
                <a:lnTo>
                  <a:pt x="5744087" y="0"/>
                </a:lnTo>
                <a:lnTo>
                  <a:pt x="5744087" y="2555354"/>
                </a:lnTo>
                <a:lnTo>
                  <a:pt x="0" y="2555354"/>
                </a:lnTo>
                <a:lnTo>
                  <a:pt x="0" y="0"/>
                </a:lnTo>
                <a:close/>
              </a:path>
            </a:pathLst>
          </a:custGeom>
          <a:blipFill>
            <a:blip r:embed="rId4"/>
            <a:stretch>
              <a:fillRect l="0" t="0" r="0" b="0"/>
            </a:stretch>
          </a:blipFill>
        </p:spPr>
      </p:sp>
      <p:grpSp>
        <p:nvGrpSpPr>
          <p:cNvPr name="Group 40" id="40"/>
          <p:cNvGrpSpPr/>
          <p:nvPr/>
        </p:nvGrpSpPr>
        <p:grpSpPr>
          <a:xfrm rot="0">
            <a:off x="6550262" y="5749822"/>
            <a:ext cx="5744087" cy="2084898"/>
            <a:chOff x="0" y="0"/>
            <a:chExt cx="1762026" cy="639552"/>
          </a:xfrm>
        </p:grpSpPr>
        <p:sp>
          <p:nvSpPr>
            <p:cNvPr name="Freeform 41" id="41"/>
            <p:cNvSpPr/>
            <p:nvPr/>
          </p:nvSpPr>
          <p:spPr>
            <a:xfrm flipH="false" flipV="false" rot="0">
              <a:off x="0" y="0"/>
              <a:ext cx="1762026" cy="639552"/>
            </a:xfrm>
            <a:custGeom>
              <a:avLst/>
              <a:gdLst/>
              <a:ahLst/>
              <a:cxnLst/>
              <a:rect r="r" b="b" t="t" l="l"/>
              <a:pathLst>
                <a:path h="639552" w="1762026">
                  <a:moveTo>
                    <a:pt x="40434" y="0"/>
                  </a:moveTo>
                  <a:lnTo>
                    <a:pt x="1721592" y="0"/>
                  </a:lnTo>
                  <a:cubicBezTo>
                    <a:pt x="1732316" y="0"/>
                    <a:pt x="1742601" y="4260"/>
                    <a:pt x="1750183" y="11843"/>
                  </a:cubicBezTo>
                  <a:cubicBezTo>
                    <a:pt x="1757766" y="19426"/>
                    <a:pt x="1762026" y="29710"/>
                    <a:pt x="1762026" y="40434"/>
                  </a:cubicBezTo>
                  <a:lnTo>
                    <a:pt x="1762026" y="599118"/>
                  </a:lnTo>
                  <a:cubicBezTo>
                    <a:pt x="1762026" y="621449"/>
                    <a:pt x="1743923" y="639552"/>
                    <a:pt x="1721592" y="639552"/>
                  </a:cubicBezTo>
                  <a:lnTo>
                    <a:pt x="40434" y="639552"/>
                  </a:lnTo>
                  <a:cubicBezTo>
                    <a:pt x="18103" y="639552"/>
                    <a:pt x="0" y="621449"/>
                    <a:pt x="0" y="599118"/>
                  </a:cubicBezTo>
                  <a:lnTo>
                    <a:pt x="0" y="40434"/>
                  </a:lnTo>
                  <a:cubicBezTo>
                    <a:pt x="0" y="29710"/>
                    <a:pt x="4260" y="19426"/>
                    <a:pt x="11843" y="11843"/>
                  </a:cubicBezTo>
                  <a:cubicBezTo>
                    <a:pt x="19426" y="4260"/>
                    <a:pt x="29710" y="0"/>
                    <a:pt x="40434" y="0"/>
                  </a:cubicBezTo>
                  <a:close/>
                </a:path>
              </a:pathLst>
            </a:custGeom>
            <a:solidFill>
              <a:srgbClr val="FFFFFF"/>
            </a:solidFill>
            <a:ln w="19050" cap="rnd">
              <a:solidFill>
                <a:srgbClr val="292929"/>
              </a:solidFill>
              <a:prstDash val="solid"/>
              <a:round/>
            </a:ln>
          </p:spPr>
        </p:sp>
        <p:sp>
          <p:nvSpPr>
            <p:cNvPr name="TextBox 42" id="42"/>
            <p:cNvSpPr txBox="true"/>
            <p:nvPr/>
          </p:nvSpPr>
          <p:spPr>
            <a:xfrm>
              <a:off x="0" y="-76200"/>
              <a:ext cx="1762026" cy="715752"/>
            </a:xfrm>
            <a:prstGeom prst="rect">
              <a:avLst/>
            </a:prstGeom>
          </p:spPr>
          <p:txBody>
            <a:bodyPr anchor="ctr" rtlCol="false" tIns="50188" lIns="50188" bIns="50188" rIns="50188"/>
            <a:lstStyle/>
            <a:p>
              <a:pPr algn="ctr">
                <a:lnSpc>
                  <a:spcPts val="3123"/>
                </a:lnSpc>
              </a:pPr>
            </a:p>
            <a:p>
              <a:pPr algn="ctr">
                <a:lnSpc>
                  <a:spcPts val="3123"/>
                </a:lnSpc>
              </a:pPr>
            </a:p>
          </p:txBody>
        </p:sp>
      </p:grpSp>
      <p:sp>
        <p:nvSpPr>
          <p:cNvPr name="TextBox 43" id="43"/>
          <p:cNvSpPr txBox="true"/>
          <p:nvPr/>
        </p:nvSpPr>
        <p:spPr>
          <a:xfrm rot="0">
            <a:off x="6782194" y="5888369"/>
            <a:ext cx="5280222" cy="1798278"/>
          </a:xfrm>
          <a:prstGeom prst="rect">
            <a:avLst/>
          </a:prstGeom>
        </p:spPr>
        <p:txBody>
          <a:bodyPr anchor="t" rtlCol="false" tIns="0" lIns="0" bIns="0" rIns="0">
            <a:spAutoFit/>
          </a:bodyPr>
          <a:lstStyle/>
          <a:p>
            <a:pPr algn="just">
              <a:lnSpc>
                <a:spcPts val="1576"/>
              </a:lnSpc>
            </a:pPr>
            <a:r>
              <a:rPr lang="en-US" sz="1383" spc="-41">
                <a:solidFill>
                  <a:srgbClr val="000000"/>
                </a:solidFill>
                <a:latin typeface="Poppins"/>
                <a:ea typeface="Poppins"/>
                <a:cs typeface="Poppins"/>
                <a:sym typeface="Poppins"/>
              </a:rPr>
              <a:t>In 2023, net sales closely tracked transaction volume, indicating </a:t>
            </a:r>
            <a:r>
              <a:rPr lang="en-US" sz="1383" spc="-41">
                <a:solidFill>
                  <a:srgbClr val="000000"/>
                </a:solidFill>
                <a:latin typeface="Poppins"/>
                <a:ea typeface="Poppins"/>
                <a:cs typeface="Poppins"/>
                <a:sym typeface="Poppins"/>
              </a:rPr>
              <a:t>th</a:t>
            </a:r>
            <a:r>
              <a:rPr lang="en-US" sz="1383" spc="-41">
                <a:solidFill>
                  <a:srgbClr val="000000"/>
                </a:solidFill>
                <a:latin typeface="Poppins"/>
                <a:ea typeface="Poppins"/>
                <a:cs typeface="Poppins"/>
                <a:sym typeface="Poppins"/>
              </a:rPr>
              <a:t>at </a:t>
            </a:r>
            <a:r>
              <a:rPr lang="en-US" b="true" sz="1383" spc="-41">
                <a:solidFill>
                  <a:srgbClr val="6F2884"/>
                </a:solidFill>
                <a:latin typeface="Poppins Bold"/>
                <a:ea typeface="Poppins Bold"/>
                <a:cs typeface="Poppins Bold"/>
                <a:sym typeface="Poppins Bold"/>
              </a:rPr>
              <a:t>revenue movements were largely volume driven rather than driven by basket size growth</a:t>
            </a:r>
            <a:r>
              <a:rPr lang="en-US" sz="1383" spc="-41">
                <a:solidFill>
                  <a:srgbClr val="000000"/>
                </a:solidFill>
                <a:latin typeface="Poppins"/>
                <a:ea typeface="Poppins"/>
                <a:cs typeface="Poppins"/>
                <a:sym typeface="Poppins"/>
              </a:rPr>
              <a:t>.</a:t>
            </a:r>
            <a:r>
              <a:rPr lang="en-US" sz="1383" spc="-41">
                <a:solidFill>
                  <a:srgbClr val="000000"/>
                </a:solidFill>
                <a:latin typeface="Poppins"/>
                <a:ea typeface="Poppins"/>
                <a:cs typeface="Poppins"/>
                <a:sym typeface="Poppins"/>
              </a:rPr>
              <a:t> </a:t>
            </a:r>
            <a:r>
              <a:rPr lang="en-US" sz="1383" spc="-41">
                <a:solidFill>
                  <a:srgbClr val="000000"/>
                </a:solidFill>
                <a:latin typeface="Poppins"/>
                <a:ea typeface="Poppins"/>
                <a:cs typeface="Poppins"/>
                <a:sym typeface="Poppins"/>
              </a:rPr>
              <a:t>Follo</a:t>
            </a:r>
            <a:r>
              <a:rPr lang="en-US" sz="1383" spc="-41">
                <a:solidFill>
                  <a:srgbClr val="000000"/>
                </a:solidFill>
                <a:latin typeface="Poppins"/>
                <a:ea typeface="Poppins"/>
                <a:cs typeface="Poppins"/>
                <a:sym typeface="Poppins"/>
              </a:rPr>
              <a:t>wi</a:t>
            </a:r>
            <a:r>
              <a:rPr lang="en-US" sz="1383" spc="-41">
                <a:solidFill>
                  <a:srgbClr val="000000"/>
                </a:solidFill>
                <a:latin typeface="Poppins"/>
                <a:ea typeface="Poppins"/>
                <a:cs typeface="Poppins"/>
                <a:sym typeface="Poppins"/>
              </a:rPr>
              <a:t>ng</a:t>
            </a:r>
            <a:r>
              <a:rPr lang="en-US" sz="1383" spc="-41">
                <a:solidFill>
                  <a:srgbClr val="000000"/>
                </a:solidFill>
                <a:latin typeface="Poppins"/>
                <a:ea typeface="Poppins"/>
                <a:cs typeface="Poppins"/>
                <a:sym typeface="Poppins"/>
              </a:rPr>
              <a:t> a</a:t>
            </a:r>
            <a:r>
              <a:rPr lang="en-US" sz="1383" spc="-41">
                <a:solidFill>
                  <a:srgbClr val="000000"/>
                </a:solidFill>
                <a:latin typeface="Poppins"/>
                <a:ea typeface="Poppins"/>
                <a:cs typeface="Poppins"/>
                <a:sym typeface="Poppins"/>
              </a:rPr>
              <a:t> </a:t>
            </a:r>
            <a:r>
              <a:rPr lang="en-US" sz="1383" spc="-41">
                <a:solidFill>
                  <a:srgbClr val="000000"/>
                </a:solidFill>
                <a:latin typeface="Poppins"/>
                <a:ea typeface="Poppins"/>
                <a:cs typeface="Poppins"/>
                <a:sym typeface="Poppins"/>
              </a:rPr>
              <a:t>s</a:t>
            </a:r>
            <a:r>
              <a:rPr lang="en-US" sz="1383" spc="-41">
                <a:solidFill>
                  <a:srgbClr val="000000"/>
                </a:solidFill>
                <a:latin typeface="Poppins"/>
                <a:ea typeface="Poppins"/>
                <a:cs typeface="Poppins"/>
                <a:sym typeface="Poppins"/>
              </a:rPr>
              <a:t>harp p</a:t>
            </a:r>
            <a:r>
              <a:rPr lang="en-US" sz="1383" spc="-41">
                <a:solidFill>
                  <a:srgbClr val="000000"/>
                </a:solidFill>
                <a:latin typeface="Poppins"/>
                <a:ea typeface="Poppins"/>
                <a:cs typeface="Poppins"/>
                <a:sym typeface="Poppins"/>
              </a:rPr>
              <a:t>o</a:t>
            </a:r>
            <a:r>
              <a:rPr lang="en-US" sz="1383" spc="-41">
                <a:solidFill>
                  <a:srgbClr val="000000"/>
                </a:solidFill>
                <a:latin typeface="Poppins"/>
                <a:ea typeface="Poppins"/>
                <a:cs typeface="Poppins"/>
                <a:sym typeface="Poppins"/>
              </a:rPr>
              <a:t>st</a:t>
            </a:r>
            <a:r>
              <a:rPr lang="en-US" sz="1383" spc="-41">
                <a:solidFill>
                  <a:srgbClr val="000000"/>
                </a:solidFill>
                <a:latin typeface="Poppins"/>
                <a:ea typeface="Poppins"/>
                <a:cs typeface="Poppins"/>
                <a:sym typeface="Poppins"/>
              </a:rPr>
              <a:t> </a:t>
            </a:r>
            <a:r>
              <a:rPr lang="en-US" sz="1383" spc="-41">
                <a:solidFill>
                  <a:srgbClr val="000000"/>
                </a:solidFill>
                <a:latin typeface="Poppins"/>
                <a:ea typeface="Poppins"/>
                <a:cs typeface="Poppins"/>
                <a:sym typeface="Poppins"/>
              </a:rPr>
              <a:t>holi</a:t>
            </a:r>
            <a:r>
              <a:rPr lang="en-US" sz="1383" spc="-41">
                <a:solidFill>
                  <a:srgbClr val="000000"/>
                </a:solidFill>
                <a:latin typeface="Poppins"/>
                <a:ea typeface="Poppins"/>
                <a:cs typeface="Poppins"/>
                <a:sym typeface="Poppins"/>
              </a:rPr>
              <a:t>d</a:t>
            </a:r>
            <a:r>
              <a:rPr lang="en-US" sz="1383" spc="-41">
                <a:solidFill>
                  <a:srgbClr val="000000"/>
                </a:solidFill>
                <a:latin typeface="Poppins"/>
                <a:ea typeface="Poppins"/>
                <a:cs typeface="Poppins"/>
                <a:sym typeface="Poppins"/>
              </a:rPr>
              <a:t>ay d</a:t>
            </a:r>
            <a:r>
              <a:rPr lang="en-US" sz="1383" spc="-41">
                <a:solidFill>
                  <a:srgbClr val="000000"/>
                </a:solidFill>
                <a:latin typeface="Poppins"/>
                <a:ea typeface="Poppins"/>
                <a:cs typeface="Poppins"/>
                <a:sym typeface="Poppins"/>
              </a:rPr>
              <a:t>i</a:t>
            </a:r>
            <a:r>
              <a:rPr lang="en-US" sz="1383" spc="-41">
                <a:solidFill>
                  <a:srgbClr val="000000"/>
                </a:solidFill>
                <a:latin typeface="Poppins"/>
                <a:ea typeface="Poppins"/>
                <a:cs typeface="Poppins"/>
                <a:sym typeface="Poppins"/>
              </a:rPr>
              <a:t>p </a:t>
            </a:r>
            <a:r>
              <a:rPr lang="en-US" sz="1383" spc="-41">
                <a:solidFill>
                  <a:srgbClr val="000000"/>
                </a:solidFill>
                <a:latin typeface="Poppins"/>
                <a:ea typeface="Poppins"/>
                <a:cs typeface="Poppins"/>
                <a:sym typeface="Poppins"/>
              </a:rPr>
              <a:t>in </a:t>
            </a:r>
            <a:r>
              <a:rPr lang="en-US" sz="1383" spc="-41">
                <a:solidFill>
                  <a:srgbClr val="000000"/>
                </a:solidFill>
                <a:latin typeface="Poppins"/>
                <a:ea typeface="Poppins"/>
                <a:cs typeface="Poppins"/>
                <a:sym typeface="Poppins"/>
              </a:rPr>
              <a:t>F</a:t>
            </a:r>
            <a:r>
              <a:rPr lang="en-US" sz="1383" spc="-41">
                <a:solidFill>
                  <a:srgbClr val="000000"/>
                </a:solidFill>
                <a:latin typeface="Poppins"/>
                <a:ea typeface="Poppins"/>
                <a:cs typeface="Poppins"/>
                <a:sym typeface="Poppins"/>
              </a:rPr>
              <a:t>e</a:t>
            </a:r>
            <a:r>
              <a:rPr lang="en-US" sz="1383" spc="-41">
                <a:solidFill>
                  <a:srgbClr val="000000"/>
                </a:solidFill>
                <a:latin typeface="Poppins"/>
                <a:ea typeface="Poppins"/>
                <a:cs typeface="Poppins"/>
                <a:sym typeface="Poppins"/>
              </a:rPr>
              <a:t>b</a:t>
            </a:r>
            <a:r>
              <a:rPr lang="en-US" sz="1383" spc="-41">
                <a:solidFill>
                  <a:srgbClr val="000000"/>
                </a:solidFill>
                <a:latin typeface="Poppins"/>
                <a:ea typeface="Poppins"/>
                <a:cs typeface="Poppins"/>
                <a:sym typeface="Poppins"/>
              </a:rPr>
              <a:t>r</a:t>
            </a:r>
            <a:r>
              <a:rPr lang="en-US" sz="1383" spc="-41">
                <a:solidFill>
                  <a:srgbClr val="000000"/>
                </a:solidFill>
                <a:latin typeface="Poppins"/>
                <a:ea typeface="Poppins"/>
                <a:cs typeface="Poppins"/>
                <a:sym typeface="Poppins"/>
              </a:rPr>
              <a:t>uary,</a:t>
            </a:r>
            <a:r>
              <a:rPr lang="en-US" sz="1383" spc="-41">
                <a:solidFill>
                  <a:srgbClr val="000000"/>
                </a:solidFill>
                <a:latin typeface="Poppins"/>
                <a:ea typeface="Poppins"/>
                <a:cs typeface="Poppins"/>
                <a:sym typeface="Poppins"/>
              </a:rPr>
              <a:t> p</a:t>
            </a:r>
            <a:r>
              <a:rPr lang="en-US" sz="1383" spc="-41">
                <a:solidFill>
                  <a:srgbClr val="000000"/>
                </a:solidFill>
                <a:latin typeface="Poppins"/>
                <a:ea typeface="Poppins"/>
                <a:cs typeface="Poppins"/>
                <a:sym typeface="Poppins"/>
              </a:rPr>
              <a:t>erfo</a:t>
            </a:r>
            <a:r>
              <a:rPr lang="en-US" sz="1383" spc="-41">
                <a:solidFill>
                  <a:srgbClr val="000000"/>
                </a:solidFill>
                <a:latin typeface="Poppins"/>
                <a:ea typeface="Poppins"/>
                <a:cs typeface="Poppins"/>
                <a:sym typeface="Poppins"/>
              </a:rPr>
              <a:t>r</a:t>
            </a:r>
            <a:r>
              <a:rPr lang="en-US" sz="1383" spc="-41">
                <a:solidFill>
                  <a:srgbClr val="000000"/>
                </a:solidFill>
                <a:latin typeface="Poppins"/>
                <a:ea typeface="Poppins"/>
                <a:cs typeface="Poppins"/>
                <a:sym typeface="Poppins"/>
              </a:rPr>
              <a:t>man</a:t>
            </a:r>
            <a:r>
              <a:rPr lang="en-US" sz="1383" spc="-41">
                <a:solidFill>
                  <a:srgbClr val="000000"/>
                </a:solidFill>
                <a:latin typeface="Poppins"/>
                <a:ea typeface="Poppins"/>
                <a:cs typeface="Poppins"/>
                <a:sym typeface="Poppins"/>
              </a:rPr>
              <a:t>ce rec</a:t>
            </a:r>
            <a:r>
              <a:rPr lang="en-US" sz="1383" spc="-41">
                <a:solidFill>
                  <a:srgbClr val="000000"/>
                </a:solidFill>
                <a:latin typeface="Poppins"/>
                <a:ea typeface="Poppins"/>
                <a:cs typeface="Poppins"/>
                <a:sym typeface="Poppins"/>
              </a:rPr>
              <a:t>overed from March to May, softened mid year, rebounded in October, and closed strongly in December, highlighting clear monthly seaso</a:t>
            </a:r>
            <a:r>
              <a:rPr lang="en-US" sz="1383" spc="-41">
                <a:solidFill>
                  <a:srgbClr val="000000"/>
                </a:solidFill>
                <a:latin typeface="Poppins"/>
                <a:ea typeface="Poppins"/>
                <a:cs typeface="Poppins"/>
                <a:sym typeface="Poppins"/>
              </a:rPr>
              <a:t>n</a:t>
            </a:r>
            <a:r>
              <a:rPr lang="en-US" sz="1383" spc="-41">
                <a:solidFill>
                  <a:srgbClr val="000000"/>
                </a:solidFill>
                <a:latin typeface="Poppins"/>
                <a:ea typeface="Poppins"/>
                <a:cs typeface="Poppins"/>
                <a:sym typeface="Poppins"/>
              </a:rPr>
              <a:t>ality and </a:t>
            </a:r>
            <a:r>
              <a:rPr lang="en-US" b="true" sz="1383" spc="-41">
                <a:solidFill>
                  <a:srgbClr val="6F2884"/>
                </a:solidFill>
                <a:latin typeface="Poppins Bold"/>
                <a:ea typeface="Poppins Bold"/>
                <a:cs typeface="Poppins Bold"/>
                <a:sym typeface="Poppins Bold"/>
              </a:rPr>
              <a:t>the need to shift future growth toward basket size expansion and premiumization to reduce reliance on transaction growth alone</a:t>
            </a:r>
            <a:r>
              <a:rPr lang="en-US" sz="1383" spc="-41">
                <a:solidFill>
                  <a:srgbClr val="000000"/>
                </a:solidFill>
                <a:latin typeface="Poppins"/>
                <a:ea typeface="Poppins"/>
                <a:cs typeface="Poppins"/>
                <a:sym typeface="Poppins"/>
              </a:rPr>
              <a:t>.</a:t>
            </a:r>
          </a:p>
        </p:txBody>
      </p:sp>
      <p:sp>
        <p:nvSpPr>
          <p:cNvPr name="TextBox 44" id="44"/>
          <p:cNvSpPr txBox="true"/>
          <p:nvPr/>
        </p:nvSpPr>
        <p:spPr>
          <a:xfrm rot="0">
            <a:off x="6550262" y="8101420"/>
            <a:ext cx="5281661" cy="1130529"/>
          </a:xfrm>
          <a:prstGeom prst="rect">
            <a:avLst/>
          </a:prstGeom>
        </p:spPr>
        <p:txBody>
          <a:bodyPr anchor="t" rtlCol="false" tIns="0" lIns="0" bIns="0" rIns="0">
            <a:spAutoFit/>
          </a:bodyPr>
          <a:lstStyle/>
          <a:p>
            <a:pPr algn="just">
              <a:lnSpc>
                <a:spcPts val="2206"/>
              </a:lnSpc>
            </a:pPr>
            <a:r>
              <a:rPr lang="en-US" b="true" sz="2006" spc="-90">
                <a:solidFill>
                  <a:srgbClr val="6F2884"/>
                </a:solidFill>
                <a:latin typeface="Poppins Bold"/>
                <a:ea typeface="Poppins Bold"/>
                <a:cs typeface="Poppins Bold"/>
                <a:sym typeface="Poppins Bold"/>
              </a:rPr>
              <a:t>Q2: How does each branch category contribute to Kimia Farma’s overall profit, and which format has the greatest potential for future profit scalability?</a:t>
            </a:r>
          </a:p>
        </p:txBody>
      </p:sp>
      <p:sp>
        <p:nvSpPr>
          <p:cNvPr name="Freeform 45" id="45"/>
          <p:cNvSpPr/>
          <p:nvPr/>
        </p:nvSpPr>
        <p:spPr>
          <a:xfrm flipH="false" flipV="false" rot="0">
            <a:off x="13773409" y="2159426"/>
            <a:ext cx="3104590" cy="2230738"/>
          </a:xfrm>
          <a:custGeom>
            <a:avLst/>
            <a:gdLst/>
            <a:ahLst/>
            <a:cxnLst/>
            <a:rect r="r" b="b" t="t" l="l"/>
            <a:pathLst>
              <a:path h="2230738" w="3104590">
                <a:moveTo>
                  <a:pt x="0" y="0"/>
                </a:moveTo>
                <a:lnTo>
                  <a:pt x="3104590" y="0"/>
                </a:lnTo>
                <a:lnTo>
                  <a:pt x="3104590" y="2230738"/>
                </a:lnTo>
                <a:lnTo>
                  <a:pt x="0" y="2230738"/>
                </a:lnTo>
                <a:lnTo>
                  <a:pt x="0" y="0"/>
                </a:lnTo>
                <a:close/>
              </a:path>
            </a:pathLst>
          </a:custGeom>
          <a:blipFill>
            <a:blip r:embed="rId5"/>
            <a:stretch>
              <a:fillRect l="0" t="-21625" r="0" b="0"/>
            </a:stretch>
          </a:blipFill>
        </p:spPr>
      </p:sp>
      <p:grpSp>
        <p:nvGrpSpPr>
          <p:cNvPr name="Group 46" id="46"/>
          <p:cNvGrpSpPr/>
          <p:nvPr/>
        </p:nvGrpSpPr>
        <p:grpSpPr>
          <a:xfrm rot="0">
            <a:off x="12684874" y="4790214"/>
            <a:ext cx="5281661" cy="2937507"/>
            <a:chOff x="0" y="0"/>
            <a:chExt cx="1600663" cy="890243"/>
          </a:xfrm>
        </p:grpSpPr>
        <p:sp>
          <p:nvSpPr>
            <p:cNvPr name="Freeform 47" id="47"/>
            <p:cNvSpPr/>
            <p:nvPr/>
          </p:nvSpPr>
          <p:spPr>
            <a:xfrm flipH="false" flipV="false" rot="0">
              <a:off x="0" y="0"/>
              <a:ext cx="1600663" cy="890243"/>
            </a:xfrm>
            <a:custGeom>
              <a:avLst/>
              <a:gdLst/>
              <a:ahLst/>
              <a:cxnLst/>
              <a:rect r="r" b="b" t="t" l="l"/>
              <a:pathLst>
                <a:path h="890243" w="1600663">
                  <a:moveTo>
                    <a:pt x="43974" y="0"/>
                  </a:moveTo>
                  <a:lnTo>
                    <a:pt x="1556689" y="0"/>
                  </a:lnTo>
                  <a:cubicBezTo>
                    <a:pt x="1568352" y="0"/>
                    <a:pt x="1579537" y="4633"/>
                    <a:pt x="1587784" y="12880"/>
                  </a:cubicBezTo>
                  <a:cubicBezTo>
                    <a:pt x="1596030" y="21127"/>
                    <a:pt x="1600663" y="32312"/>
                    <a:pt x="1600663" y="43974"/>
                  </a:cubicBezTo>
                  <a:lnTo>
                    <a:pt x="1600663" y="846268"/>
                  </a:lnTo>
                  <a:cubicBezTo>
                    <a:pt x="1600663" y="857931"/>
                    <a:pt x="1596030" y="869116"/>
                    <a:pt x="1587784" y="877363"/>
                  </a:cubicBezTo>
                  <a:cubicBezTo>
                    <a:pt x="1579537" y="885610"/>
                    <a:pt x="1568352" y="890243"/>
                    <a:pt x="1556689" y="890243"/>
                  </a:cubicBezTo>
                  <a:lnTo>
                    <a:pt x="43974" y="890243"/>
                  </a:lnTo>
                  <a:cubicBezTo>
                    <a:pt x="32312" y="890243"/>
                    <a:pt x="21127" y="885610"/>
                    <a:pt x="12880" y="877363"/>
                  </a:cubicBezTo>
                  <a:cubicBezTo>
                    <a:pt x="4633" y="869116"/>
                    <a:pt x="0" y="857931"/>
                    <a:pt x="0" y="846268"/>
                  </a:cubicBezTo>
                  <a:lnTo>
                    <a:pt x="0" y="43974"/>
                  </a:lnTo>
                  <a:cubicBezTo>
                    <a:pt x="0" y="32312"/>
                    <a:pt x="4633" y="21127"/>
                    <a:pt x="12880" y="12880"/>
                  </a:cubicBezTo>
                  <a:cubicBezTo>
                    <a:pt x="21127" y="4633"/>
                    <a:pt x="32312" y="0"/>
                    <a:pt x="43974" y="0"/>
                  </a:cubicBezTo>
                  <a:close/>
                </a:path>
              </a:pathLst>
            </a:custGeom>
            <a:solidFill>
              <a:srgbClr val="FFFFFF"/>
            </a:solidFill>
            <a:ln w="19050" cap="rnd">
              <a:solidFill>
                <a:srgbClr val="292929"/>
              </a:solidFill>
              <a:prstDash val="solid"/>
              <a:round/>
            </a:ln>
          </p:spPr>
        </p:sp>
        <p:sp>
          <p:nvSpPr>
            <p:cNvPr name="TextBox 48" id="48"/>
            <p:cNvSpPr txBox="true"/>
            <p:nvPr/>
          </p:nvSpPr>
          <p:spPr>
            <a:xfrm>
              <a:off x="0" y="-76200"/>
              <a:ext cx="1600663" cy="966443"/>
            </a:xfrm>
            <a:prstGeom prst="rect">
              <a:avLst/>
            </a:prstGeom>
          </p:spPr>
          <p:txBody>
            <a:bodyPr anchor="ctr" rtlCol="false" tIns="50800" lIns="50800" bIns="50800" rIns="50800"/>
            <a:lstStyle/>
            <a:p>
              <a:pPr algn="ctr">
                <a:lnSpc>
                  <a:spcPts val="3123"/>
                </a:lnSpc>
              </a:pPr>
            </a:p>
            <a:p>
              <a:pPr algn="ctr">
                <a:lnSpc>
                  <a:spcPts val="3123"/>
                </a:lnSpc>
              </a:pPr>
            </a:p>
          </p:txBody>
        </p:sp>
      </p:grpSp>
      <p:sp>
        <p:nvSpPr>
          <p:cNvPr name="TextBox 49" id="49"/>
          <p:cNvSpPr txBox="true"/>
          <p:nvPr/>
        </p:nvSpPr>
        <p:spPr>
          <a:xfrm rot="0">
            <a:off x="12868806" y="4944188"/>
            <a:ext cx="4913797" cy="2620034"/>
          </a:xfrm>
          <a:prstGeom prst="rect">
            <a:avLst/>
          </a:prstGeom>
        </p:spPr>
        <p:txBody>
          <a:bodyPr anchor="t" rtlCol="false" tIns="0" lIns="0" bIns="0" rIns="0">
            <a:spAutoFit/>
          </a:bodyPr>
          <a:lstStyle/>
          <a:p>
            <a:pPr algn="just">
              <a:lnSpc>
                <a:spcPts val="1596"/>
              </a:lnSpc>
            </a:pPr>
            <a:r>
              <a:rPr lang="en-US" b="true" sz="1400" spc="-42">
                <a:solidFill>
                  <a:srgbClr val="944BA9"/>
                </a:solidFill>
                <a:latin typeface="Poppins Bold"/>
                <a:ea typeface="Poppins Bold"/>
                <a:cs typeface="Poppins Bold"/>
                <a:sym typeface="Poppins Bold"/>
              </a:rPr>
              <a:t>Profit contribution across branch categories is evenly distributed</a:t>
            </a:r>
            <a:r>
              <a:rPr lang="en-US" sz="1400" spc="-42">
                <a:solidFill>
                  <a:srgbClr val="000000"/>
                </a:solidFill>
                <a:latin typeface="Poppins"/>
                <a:ea typeface="Poppins"/>
                <a:cs typeface="Poppins"/>
                <a:sym typeface="Poppins"/>
              </a:rPr>
              <a:t>, with Apotek at approximately 33.9%, Klinik-Apotek at 33.1%, and Klinik-Apotek-Lab at 33.0%, indicating </a:t>
            </a:r>
            <a:r>
              <a:rPr lang="en-US" sz="1400" spc="-42">
                <a:solidFill>
                  <a:srgbClr val="000000"/>
                </a:solidFill>
                <a:latin typeface="Poppins"/>
                <a:ea typeface="Poppins"/>
                <a:cs typeface="Poppins"/>
                <a:sym typeface="Poppins"/>
              </a:rPr>
              <a:t>th</a:t>
            </a:r>
            <a:r>
              <a:rPr lang="en-US" sz="1400" spc="-42">
                <a:solidFill>
                  <a:srgbClr val="000000"/>
                </a:solidFill>
                <a:latin typeface="Poppins"/>
                <a:ea typeface="Poppins"/>
                <a:cs typeface="Poppins"/>
                <a:sym typeface="Poppins"/>
              </a:rPr>
              <a:t>at </a:t>
            </a:r>
            <a:r>
              <a:rPr lang="en-US" sz="1400" spc="-42">
                <a:solidFill>
                  <a:srgbClr val="000000"/>
                </a:solidFill>
                <a:latin typeface="Poppins"/>
                <a:ea typeface="Poppins"/>
                <a:cs typeface="Poppins"/>
                <a:sym typeface="Poppins"/>
              </a:rPr>
              <a:t>n</a:t>
            </a:r>
            <a:r>
              <a:rPr lang="en-US" sz="1400" spc="-42">
                <a:solidFill>
                  <a:srgbClr val="000000"/>
                </a:solidFill>
                <a:latin typeface="Poppins"/>
                <a:ea typeface="Poppins"/>
                <a:cs typeface="Poppins"/>
                <a:sym typeface="Poppins"/>
              </a:rPr>
              <a:t>o singl</a:t>
            </a:r>
            <a:r>
              <a:rPr lang="en-US" sz="1400" spc="-42">
                <a:solidFill>
                  <a:srgbClr val="000000"/>
                </a:solidFill>
                <a:latin typeface="Poppins"/>
                <a:ea typeface="Poppins"/>
                <a:cs typeface="Poppins"/>
                <a:sym typeface="Poppins"/>
              </a:rPr>
              <a:t>e </a:t>
            </a:r>
            <a:r>
              <a:rPr lang="en-US" sz="1400" spc="-42">
                <a:solidFill>
                  <a:srgbClr val="000000"/>
                </a:solidFill>
                <a:latin typeface="Poppins"/>
                <a:ea typeface="Poppins"/>
                <a:cs typeface="Poppins"/>
                <a:sym typeface="Poppins"/>
              </a:rPr>
              <a:t>f</a:t>
            </a:r>
            <a:r>
              <a:rPr lang="en-US" sz="1400" spc="-42">
                <a:solidFill>
                  <a:srgbClr val="000000"/>
                </a:solidFill>
                <a:latin typeface="Poppins"/>
                <a:ea typeface="Poppins"/>
                <a:cs typeface="Poppins"/>
                <a:sym typeface="Poppins"/>
              </a:rPr>
              <a:t>o</a:t>
            </a:r>
            <a:r>
              <a:rPr lang="en-US" sz="1400" spc="-42">
                <a:solidFill>
                  <a:srgbClr val="000000"/>
                </a:solidFill>
                <a:latin typeface="Poppins"/>
                <a:ea typeface="Poppins"/>
                <a:cs typeface="Poppins"/>
                <a:sym typeface="Poppins"/>
              </a:rPr>
              <a:t>r</a:t>
            </a:r>
            <a:r>
              <a:rPr lang="en-US" sz="1400" spc="-42">
                <a:solidFill>
                  <a:srgbClr val="000000"/>
                </a:solidFill>
                <a:latin typeface="Poppins"/>
                <a:ea typeface="Poppins"/>
                <a:cs typeface="Poppins"/>
                <a:sym typeface="Poppins"/>
              </a:rPr>
              <a:t>m</a:t>
            </a:r>
            <a:r>
              <a:rPr lang="en-US" sz="1400" spc="-42">
                <a:solidFill>
                  <a:srgbClr val="000000"/>
                </a:solidFill>
                <a:latin typeface="Poppins"/>
                <a:ea typeface="Poppins"/>
                <a:cs typeface="Poppins"/>
                <a:sym typeface="Poppins"/>
              </a:rPr>
              <a:t>a</a:t>
            </a:r>
            <a:r>
              <a:rPr lang="en-US" sz="1400" spc="-42">
                <a:solidFill>
                  <a:srgbClr val="000000"/>
                </a:solidFill>
                <a:latin typeface="Poppins"/>
                <a:ea typeface="Poppins"/>
                <a:cs typeface="Poppins"/>
                <a:sym typeface="Poppins"/>
              </a:rPr>
              <a:t>t </a:t>
            </a:r>
            <a:r>
              <a:rPr lang="en-US" sz="1400" spc="-42">
                <a:solidFill>
                  <a:srgbClr val="000000"/>
                </a:solidFill>
                <a:latin typeface="Poppins"/>
                <a:ea typeface="Poppins"/>
                <a:cs typeface="Poppins"/>
                <a:sym typeface="Poppins"/>
              </a:rPr>
              <a:t>cu</a:t>
            </a:r>
            <a:r>
              <a:rPr lang="en-US" sz="1400" spc="-42">
                <a:solidFill>
                  <a:srgbClr val="000000"/>
                </a:solidFill>
                <a:latin typeface="Poppins"/>
                <a:ea typeface="Poppins"/>
                <a:cs typeface="Poppins"/>
                <a:sym typeface="Poppins"/>
              </a:rPr>
              <a:t>rre</a:t>
            </a:r>
            <a:r>
              <a:rPr lang="en-US" sz="1400" spc="-42">
                <a:solidFill>
                  <a:srgbClr val="000000"/>
                </a:solidFill>
                <a:latin typeface="Poppins"/>
                <a:ea typeface="Poppins"/>
                <a:cs typeface="Poppins"/>
                <a:sym typeface="Poppins"/>
              </a:rPr>
              <a:t>nt</a:t>
            </a:r>
            <a:r>
              <a:rPr lang="en-US" sz="1400" spc="-42">
                <a:solidFill>
                  <a:srgbClr val="000000"/>
                </a:solidFill>
                <a:latin typeface="Poppins"/>
                <a:ea typeface="Poppins"/>
                <a:cs typeface="Poppins"/>
                <a:sym typeface="Poppins"/>
              </a:rPr>
              <a:t>ly </a:t>
            </a:r>
            <a:r>
              <a:rPr lang="en-US" sz="1400" spc="-42">
                <a:solidFill>
                  <a:srgbClr val="000000"/>
                </a:solidFill>
                <a:latin typeface="Poppins"/>
                <a:ea typeface="Poppins"/>
                <a:cs typeface="Poppins"/>
                <a:sym typeface="Poppins"/>
              </a:rPr>
              <a:t>d</a:t>
            </a:r>
            <a:r>
              <a:rPr lang="en-US" sz="1400" spc="-42">
                <a:solidFill>
                  <a:srgbClr val="000000"/>
                </a:solidFill>
                <a:latin typeface="Poppins"/>
                <a:ea typeface="Poppins"/>
                <a:cs typeface="Poppins"/>
                <a:sym typeface="Poppins"/>
              </a:rPr>
              <a:t>om</a:t>
            </a:r>
            <a:r>
              <a:rPr lang="en-US" sz="1400" spc="-42">
                <a:solidFill>
                  <a:srgbClr val="000000"/>
                </a:solidFill>
                <a:latin typeface="Poppins"/>
                <a:ea typeface="Poppins"/>
                <a:cs typeface="Poppins"/>
                <a:sym typeface="Poppins"/>
              </a:rPr>
              <a:t>inat</a:t>
            </a:r>
            <a:r>
              <a:rPr lang="en-US" sz="1400" spc="-42">
                <a:solidFill>
                  <a:srgbClr val="000000"/>
                </a:solidFill>
                <a:latin typeface="Poppins"/>
                <a:ea typeface="Poppins"/>
                <a:cs typeface="Poppins"/>
                <a:sym typeface="Poppins"/>
              </a:rPr>
              <a:t>e</a:t>
            </a:r>
            <a:r>
              <a:rPr lang="en-US" sz="1400" spc="-42">
                <a:solidFill>
                  <a:srgbClr val="000000"/>
                </a:solidFill>
                <a:latin typeface="Poppins"/>
                <a:ea typeface="Poppins"/>
                <a:cs typeface="Poppins"/>
                <a:sym typeface="Poppins"/>
              </a:rPr>
              <a:t>s</a:t>
            </a:r>
            <a:r>
              <a:rPr lang="en-US" sz="1400" spc="-42">
                <a:solidFill>
                  <a:srgbClr val="000000"/>
                </a:solidFill>
                <a:latin typeface="Poppins"/>
                <a:ea typeface="Poppins"/>
                <a:cs typeface="Poppins"/>
                <a:sym typeface="Poppins"/>
              </a:rPr>
              <a:t> </a:t>
            </a:r>
            <a:r>
              <a:rPr lang="en-US" sz="1400" spc="-42">
                <a:solidFill>
                  <a:srgbClr val="000000"/>
                </a:solidFill>
                <a:latin typeface="Poppins"/>
                <a:ea typeface="Poppins"/>
                <a:cs typeface="Poppins"/>
                <a:sym typeface="Poppins"/>
              </a:rPr>
              <a:t>p</a:t>
            </a:r>
            <a:r>
              <a:rPr lang="en-US" sz="1400" spc="-42">
                <a:solidFill>
                  <a:srgbClr val="000000"/>
                </a:solidFill>
                <a:latin typeface="Poppins"/>
                <a:ea typeface="Poppins"/>
                <a:cs typeface="Poppins"/>
                <a:sym typeface="Poppins"/>
              </a:rPr>
              <a:t>r</a:t>
            </a:r>
            <a:r>
              <a:rPr lang="en-US" sz="1400" spc="-42">
                <a:solidFill>
                  <a:srgbClr val="000000"/>
                </a:solidFill>
                <a:latin typeface="Poppins"/>
                <a:ea typeface="Poppins"/>
                <a:cs typeface="Poppins"/>
                <a:sym typeface="Poppins"/>
              </a:rPr>
              <a:t>of</a:t>
            </a:r>
            <a:r>
              <a:rPr lang="en-US" sz="1400" spc="-42">
                <a:solidFill>
                  <a:srgbClr val="000000"/>
                </a:solidFill>
                <a:latin typeface="Poppins"/>
                <a:ea typeface="Poppins"/>
                <a:cs typeface="Poppins"/>
                <a:sym typeface="Poppins"/>
              </a:rPr>
              <a:t>i</a:t>
            </a:r>
            <a:r>
              <a:rPr lang="en-US" sz="1400" spc="-42">
                <a:solidFill>
                  <a:srgbClr val="000000"/>
                </a:solidFill>
                <a:latin typeface="Poppins"/>
                <a:ea typeface="Poppins"/>
                <a:cs typeface="Poppins"/>
                <a:sym typeface="Poppins"/>
              </a:rPr>
              <a:t>tability a</a:t>
            </a:r>
            <a:r>
              <a:rPr lang="en-US" sz="1400" spc="-42">
                <a:solidFill>
                  <a:srgbClr val="000000"/>
                </a:solidFill>
                <a:latin typeface="Poppins"/>
                <a:ea typeface="Poppins"/>
                <a:cs typeface="Poppins"/>
                <a:sym typeface="Poppins"/>
              </a:rPr>
              <a:t>n</a:t>
            </a:r>
            <a:r>
              <a:rPr lang="en-US" sz="1400" spc="-42">
                <a:solidFill>
                  <a:srgbClr val="000000"/>
                </a:solidFill>
                <a:latin typeface="Poppins"/>
                <a:ea typeface="Poppins"/>
                <a:cs typeface="Poppins"/>
                <a:sym typeface="Poppins"/>
              </a:rPr>
              <a:t>d</a:t>
            </a:r>
            <a:r>
              <a:rPr lang="en-US" sz="1400" spc="-42">
                <a:solidFill>
                  <a:srgbClr val="000000"/>
                </a:solidFill>
                <a:latin typeface="Poppins"/>
                <a:ea typeface="Poppins"/>
                <a:cs typeface="Poppins"/>
                <a:sym typeface="Poppins"/>
              </a:rPr>
              <a:t> </a:t>
            </a:r>
            <a:r>
              <a:rPr lang="en-US" sz="1400" spc="-42">
                <a:solidFill>
                  <a:srgbClr val="000000"/>
                </a:solidFill>
                <a:latin typeface="Poppins"/>
                <a:ea typeface="Poppins"/>
                <a:cs typeface="Poppins"/>
                <a:sym typeface="Poppins"/>
              </a:rPr>
              <a:t>th</a:t>
            </a:r>
            <a:r>
              <a:rPr lang="en-US" sz="1400" spc="-42">
                <a:solidFill>
                  <a:srgbClr val="000000"/>
                </a:solidFill>
                <a:latin typeface="Poppins"/>
                <a:ea typeface="Poppins"/>
                <a:cs typeface="Poppins"/>
                <a:sym typeface="Poppins"/>
              </a:rPr>
              <a:t>at </a:t>
            </a:r>
            <a:r>
              <a:rPr lang="en-US" b="true" sz="1400" spc="-42">
                <a:solidFill>
                  <a:srgbClr val="6F2884"/>
                </a:solidFill>
                <a:latin typeface="Poppins Bold"/>
                <a:ea typeface="Poppins Bold"/>
                <a:cs typeface="Poppins Bold"/>
                <a:sym typeface="Poppins Bold"/>
              </a:rPr>
              <a:t>the business portfolio is well diversified with balanced risk exposure</a:t>
            </a:r>
            <a:r>
              <a:rPr lang="en-US" sz="1400" spc="-42">
                <a:solidFill>
                  <a:srgbClr val="000000"/>
                </a:solidFill>
                <a:latin typeface="Poppins"/>
                <a:ea typeface="Poppins"/>
                <a:cs typeface="Poppins"/>
                <a:sym typeface="Poppins"/>
              </a:rPr>
              <a:t>. </a:t>
            </a:r>
          </a:p>
          <a:p>
            <a:pPr algn="just">
              <a:lnSpc>
                <a:spcPts val="1596"/>
              </a:lnSpc>
            </a:pPr>
          </a:p>
          <a:p>
            <a:pPr algn="just">
              <a:lnSpc>
                <a:spcPts val="1596"/>
              </a:lnSpc>
            </a:pPr>
            <a:r>
              <a:rPr lang="en-US" sz="1400" spc="-42">
                <a:solidFill>
                  <a:srgbClr val="000000"/>
                </a:solidFill>
                <a:latin typeface="Poppins"/>
                <a:ea typeface="Poppins"/>
                <a:cs typeface="Poppins"/>
                <a:sym typeface="Poppins"/>
              </a:rPr>
              <a:t>However, this near-equal contribution also suggests that no format has yet been fully optimized as a primary profit accelerator, </a:t>
            </a:r>
            <a:r>
              <a:rPr lang="en-US" b="true" sz="1400" spc="-42">
                <a:solidFill>
                  <a:srgbClr val="6F2884"/>
                </a:solidFill>
                <a:latin typeface="Poppins Bold"/>
                <a:ea typeface="Poppins Bold"/>
                <a:cs typeface="Poppins Bold"/>
                <a:sym typeface="Poppins Bold"/>
              </a:rPr>
              <a:t>reinforcing the need to scale up the most capital-efficient format through ROI-based evaluation and replicate the best-performing model in high-potential regions</a:t>
            </a:r>
            <a:r>
              <a:rPr lang="en-US" sz="1400" spc="-42">
                <a:solidFill>
                  <a:srgbClr val="000000"/>
                </a:solidFill>
                <a:latin typeface="Poppins"/>
                <a:ea typeface="Poppins"/>
                <a:cs typeface="Poppins"/>
                <a:sym typeface="Poppins"/>
              </a:rPr>
              <a:t> to </a:t>
            </a:r>
            <a:r>
              <a:rPr lang="en-US" sz="1400" spc="-42">
                <a:solidFill>
                  <a:srgbClr val="000000"/>
                </a:solidFill>
                <a:latin typeface="Poppins"/>
                <a:ea typeface="Poppins"/>
                <a:cs typeface="Poppins"/>
                <a:sym typeface="Poppins"/>
              </a:rPr>
              <a:t>ac</a:t>
            </a:r>
            <a:r>
              <a:rPr lang="en-US" sz="1400" spc="-42">
                <a:solidFill>
                  <a:srgbClr val="000000"/>
                </a:solidFill>
                <a:latin typeface="Poppins"/>
                <a:ea typeface="Poppins"/>
                <a:cs typeface="Poppins"/>
                <a:sym typeface="Poppins"/>
              </a:rPr>
              <a:t>celera</a:t>
            </a:r>
            <a:r>
              <a:rPr lang="en-US" sz="1400" spc="-42">
                <a:solidFill>
                  <a:srgbClr val="000000"/>
                </a:solidFill>
                <a:latin typeface="Poppins"/>
                <a:ea typeface="Poppins"/>
                <a:cs typeface="Poppins"/>
                <a:sym typeface="Poppins"/>
              </a:rPr>
              <a:t>t</a:t>
            </a:r>
            <a:r>
              <a:rPr lang="en-US" sz="1400" spc="-42">
                <a:solidFill>
                  <a:srgbClr val="000000"/>
                </a:solidFill>
                <a:latin typeface="Poppins"/>
                <a:ea typeface="Poppins"/>
                <a:cs typeface="Poppins"/>
                <a:sym typeface="Poppins"/>
              </a:rPr>
              <a:t>e overall pr</a:t>
            </a:r>
            <a:r>
              <a:rPr lang="en-US" sz="1400" spc="-42">
                <a:solidFill>
                  <a:srgbClr val="000000"/>
                </a:solidFill>
                <a:latin typeface="Poppins"/>
                <a:ea typeface="Poppins"/>
                <a:cs typeface="Poppins"/>
                <a:sym typeface="Poppins"/>
              </a:rPr>
              <a:t>o</a:t>
            </a:r>
            <a:r>
              <a:rPr lang="en-US" sz="1400" spc="-42">
                <a:solidFill>
                  <a:srgbClr val="000000"/>
                </a:solidFill>
                <a:latin typeface="Poppins"/>
                <a:ea typeface="Poppins"/>
                <a:cs typeface="Poppins"/>
                <a:sym typeface="Poppins"/>
              </a:rPr>
              <a:t>fit</a:t>
            </a:r>
            <a:r>
              <a:rPr lang="en-US" sz="1400" spc="-42">
                <a:solidFill>
                  <a:srgbClr val="000000"/>
                </a:solidFill>
                <a:latin typeface="Poppins"/>
                <a:ea typeface="Poppins"/>
                <a:cs typeface="Poppins"/>
                <a:sym typeface="Poppins"/>
              </a:rPr>
              <a:t> growth</a:t>
            </a:r>
            <a:r>
              <a:rPr lang="en-US" sz="1400" spc="-42">
                <a:solidFill>
                  <a:srgbClr val="000000"/>
                </a:solidFill>
                <a:latin typeface="Poppins"/>
                <a:ea typeface="Poppins"/>
                <a:cs typeface="Poppins"/>
                <a:sym typeface="Poppins"/>
              </a:rPr>
              <a:t>.</a:t>
            </a:r>
          </a:p>
        </p:txBody>
      </p:sp>
      <p:sp>
        <p:nvSpPr>
          <p:cNvPr name="TextBox 50" id="50"/>
          <p:cNvSpPr txBox="true"/>
          <p:nvPr/>
        </p:nvSpPr>
        <p:spPr>
          <a:xfrm rot="0">
            <a:off x="12684874" y="8101420"/>
            <a:ext cx="5281661" cy="578005"/>
          </a:xfrm>
          <a:prstGeom prst="rect">
            <a:avLst/>
          </a:prstGeom>
        </p:spPr>
        <p:txBody>
          <a:bodyPr anchor="t" rtlCol="false" tIns="0" lIns="0" bIns="0" rIns="0">
            <a:spAutoFit/>
          </a:bodyPr>
          <a:lstStyle/>
          <a:p>
            <a:pPr algn="just">
              <a:lnSpc>
                <a:spcPts val="2206"/>
              </a:lnSpc>
            </a:pPr>
            <a:r>
              <a:rPr lang="en-US" b="true" sz="2006" spc="-90">
                <a:solidFill>
                  <a:srgbClr val="6F2884"/>
                </a:solidFill>
                <a:latin typeface="Poppins Bold"/>
                <a:ea typeface="Poppins Bold"/>
                <a:cs typeface="Poppins Bold"/>
                <a:sym typeface="Poppins Bold"/>
              </a:rPr>
              <a:t>Q3: How is Kimia Farma’s profit distributed across different product price ranges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123"/>
            <a:ext cx="18288000" cy="10932343"/>
          </a:xfrm>
          <a:custGeom>
            <a:avLst/>
            <a:gdLst/>
            <a:ahLst/>
            <a:cxnLst/>
            <a:rect r="r" b="b" t="t" l="l"/>
            <a:pathLst>
              <a:path h="10932343" w="18288000">
                <a:moveTo>
                  <a:pt x="0" y="0"/>
                </a:moveTo>
                <a:lnTo>
                  <a:pt x="18288000" y="0"/>
                </a:lnTo>
                <a:lnTo>
                  <a:pt x="18288000" y="10932344"/>
                </a:lnTo>
                <a:lnTo>
                  <a:pt x="0" y="10932344"/>
                </a:lnTo>
                <a:lnTo>
                  <a:pt x="0" y="0"/>
                </a:lnTo>
                <a:close/>
              </a:path>
            </a:pathLst>
          </a:custGeom>
          <a:blipFill>
            <a:blip r:embed="rId2"/>
            <a:stretch>
              <a:fillRect l="-2935" t="0" r="-2236" b="-17437"/>
            </a:stretch>
          </a:blipFill>
        </p:spPr>
      </p:sp>
      <p:grpSp>
        <p:nvGrpSpPr>
          <p:cNvPr name="Group 3" id="3"/>
          <p:cNvGrpSpPr/>
          <p:nvPr/>
        </p:nvGrpSpPr>
        <p:grpSpPr>
          <a:xfrm rot="0">
            <a:off x="0" y="0"/>
            <a:ext cx="38268962" cy="10287000"/>
            <a:chOff x="0" y="0"/>
            <a:chExt cx="10079068" cy="2709333"/>
          </a:xfrm>
        </p:grpSpPr>
        <p:sp>
          <p:nvSpPr>
            <p:cNvPr name="Freeform 4" id="4"/>
            <p:cNvSpPr/>
            <p:nvPr/>
          </p:nvSpPr>
          <p:spPr>
            <a:xfrm flipH="false" flipV="false" rot="0">
              <a:off x="0" y="0"/>
              <a:ext cx="10079069" cy="2709333"/>
            </a:xfrm>
            <a:custGeom>
              <a:avLst/>
              <a:gdLst/>
              <a:ahLst/>
              <a:cxnLst/>
              <a:rect r="r" b="b" t="t" l="l"/>
              <a:pathLst>
                <a:path h="2709333" w="10079069">
                  <a:moveTo>
                    <a:pt x="0" y="0"/>
                  </a:moveTo>
                  <a:lnTo>
                    <a:pt x="10079069" y="0"/>
                  </a:lnTo>
                  <a:lnTo>
                    <a:pt x="10079069" y="2709333"/>
                  </a:lnTo>
                  <a:lnTo>
                    <a:pt x="0" y="2709333"/>
                  </a:lnTo>
                  <a:close/>
                </a:path>
              </a:pathLst>
            </a:custGeom>
            <a:gradFill rotWithShape="true">
              <a:gsLst>
                <a:gs pos="0">
                  <a:srgbClr val="6F2884">
                    <a:alpha val="50500"/>
                  </a:srgbClr>
                </a:gs>
                <a:gs pos="50000">
                  <a:srgbClr val="6F2884">
                    <a:alpha val="60000"/>
                  </a:srgbClr>
                </a:gs>
                <a:gs pos="100000">
                  <a:srgbClr val="F9E4FF">
                    <a:alpha val="9000"/>
                  </a:srgbClr>
                </a:gs>
              </a:gsLst>
              <a:lin ang="0"/>
            </a:gradFill>
          </p:spPr>
        </p:sp>
        <p:sp>
          <p:nvSpPr>
            <p:cNvPr name="TextBox 5" id="5"/>
            <p:cNvSpPr txBox="true"/>
            <p:nvPr/>
          </p:nvSpPr>
          <p:spPr>
            <a:xfrm>
              <a:off x="0" y="-57150"/>
              <a:ext cx="10079068" cy="276648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1262997"/>
            <a:ext cx="16230600" cy="7761005"/>
            <a:chOff x="0" y="0"/>
            <a:chExt cx="4274726" cy="2044051"/>
          </a:xfrm>
        </p:grpSpPr>
        <p:sp>
          <p:nvSpPr>
            <p:cNvPr name="Freeform 7" id="7"/>
            <p:cNvSpPr/>
            <p:nvPr/>
          </p:nvSpPr>
          <p:spPr>
            <a:xfrm flipH="false" flipV="false" rot="0">
              <a:off x="0" y="0"/>
              <a:ext cx="4274726" cy="2044051"/>
            </a:xfrm>
            <a:custGeom>
              <a:avLst/>
              <a:gdLst/>
              <a:ahLst/>
              <a:cxnLst/>
              <a:rect r="r" b="b" t="t" l="l"/>
              <a:pathLst>
                <a:path h="2044051" w="4274726">
                  <a:moveTo>
                    <a:pt x="28620" y="0"/>
                  </a:moveTo>
                  <a:lnTo>
                    <a:pt x="4246106" y="0"/>
                  </a:lnTo>
                  <a:cubicBezTo>
                    <a:pt x="4261912" y="0"/>
                    <a:pt x="4274726" y="12813"/>
                    <a:pt x="4274726" y="28620"/>
                  </a:cubicBezTo>
                  <a:lnTo>
                    <a:pt x="4274726" y="2015431"/>
                  </a:lnTo>
                  <a:cubicBezTo>
                    <a:pt x="4274726" y="2031237"/>
                    <a:pt x="4261912" y="2044051"/>
                    <a:pt x="4246106" y="2044051"/>
                  </a:cubicBezTo>
                  <a:lnTo>
                    <a:pt x="28620" y="2044051"/>
                  </a:lnTo>
                  <a:cubicBezTo>
                    <a:pt x="12813" y="2044051"/>
                    <a:pt x="0" y="2031237"/>
                    <a:pt x="0" y="2015431"/>
                  </a:cubicBezTo>
                  <a:lnTo>
                    <a:pt x="0" y="28620"/>
                  </a:lnTo>
                  <a:cubicBezTo>
                    <a:pt x="0" y="12813"/>
                    <a:pt x="12813" y="0"/>
                    <a:pt x="28620" y="0"/>
                  </a:cubicBezTo>
                  <a:close/>
                </a:path>
              </a:pathLst>
            </a:custGeom>
            <a:gradFill rotWithShape="true">
              <a:gsLst>
                <a:gs pos="0">
                  <a:srgbClr val="FFFFFF">
                    <a:alpha val="12000"/>
                  </a:srgbClr>
                </a:gs>
                <a:gs pos="100000">
                  <a:srgbClr val="FFFFFF">
                    <a:alpha val="31600"/>
                  </a:srgbClr>
                </a:gs>
              </a:gsLst>
              <a:lin ang="5400000"/>
            </a:gradFill>
            <a:ln w="9525" cap="rnd">
              <a:gradFill>
                <a:gsLst>
                  <a:gs pos="0">
                    <a:srgbClr val="FFFFFF">
                      <a:alpha val="80000"/>
                    </a:srgbClr>
                  </a:gs>
                  <a:gs pos="25000">
                    <a:srgbClr val="696969">
                      <a:alpha val="80000"/>
                    </a:srgbClr>
                  </a:gs>
                  <a:gs pos="50000">
                    <a:srgbClr val="FFFFFF">
                      <a:alpha val="80000"/>
                    </a:srgbClr>
                  </a:gs>
                  <a:gs pos="75000">
                    <a:srgbClr val="696969">
                      <a:alpha val="80000"/>
                    </a:srgbClr>
                  </a:gs>
                  <a:gs pos="100000">
                    <a:srgbClr val="FFFFFF">
                      <a:alpha val="80000"/>
                    </a:srgbClr>
                  </a:gs>
                </a:gsLst>
                <a:lin ang="2700000"/>
              </a:gradFill>
              <a:prstDash val="solid"/>
              <a:round/>
            </a:ln>
          </p:spPr>
        </p:sp>
        <p:sp>
          <p:nvSpPr>
            <p:cNvPr name="TextBox 8" id="8"/>
            <p:cNvSpPr txBox="true"/>
            <p:nvPr/>
          </p:nvSpPr>
          <p:spPr>
            <a:xfrm>
              <a:off x="0" y="-104775"/>
              <a:ext cx="4274726" cy="2148826"/>
            </a:xfrm>
            <a:prstGeom prst="rect">
              <a:avLst/>
            </a:prstGeom>
          </p:spPr>
          <p:txBody>
            <a:bodyPr anchor="ctr" rtlCol="false" tIns="50800" lIns="50800" bIns="50800" rIns="50800"/>
            <a:lstStyle/>
            <a:p>
              <a:pPr algn="ctr" marL="0" indent="0" lvl="0">
                <a:lnSpc>
                  <a:spcPts val="3528"/>
                </a:lnSpc>
                <a:spcBef>
                  <a:spcPct val="0"/>
                </a:spcBef>
              </a:pPr>
            </a:p>
          </p:txBody>
        </p:sp>
      </p:grpSp>
      <p:grpSp>
        <p:nvGrpSpPr>
          <p:cNvPr name="Group 9" id="9"/>
          <p:cNvGrpSpPr/>
          <p:nvPr/>
        </p:nvGrpSpPr>
        <p:grpSpPr>
          <a:xfrm rot="0">
            <a:off x="1628728" y="1701900"/>
            <a:ext cx="4846869" cy="6592299"/>
            <a:chOff x="0" y="0"/>
            <a:chExt cx="1542028" cy="2097336"/>
          </a:xfrm>
        </p:grpSpPr>
        <p:sp>
          <p:nvSpPr>
            <p:cNvPr name="Freeform 10" id="10"/>
            <p:cNvSpPr/>
            <p:nvPr/>
          </p:nvSpPr>
          <p:spPr>
            <a:xfrm flipH="false" flipV="false" rot="0">
              <a:off x="0" y="0"/>
              <a:ext cx="1542028" cy="2097336"/>
            </a:xfrm>
            <a:custGeom>
              <a:avLst/>
              <a:gdLst/>
              <a:ahLst/>
              <a:cxnLst/>
              <a:rect r="r" b="b" t="t" l="l"/>
              <a:pathLst>
                <a:path h="2097336" w="1542028">
                  <a:moveTo>
                    <a:pt x="39933" y="0"/>
                  </a:moveTo>
                  <a:lnTo>
                    <a:pt x="1502096" y="0"/>
                  </a:lnTo>
                  <a:cubicBezTo>
                    <a:pt x="1524150" y="0"/>
                    <a:pt x="1542028" y="17878"/>
                    <a:pt x="1542028" y="39933"/>
                  </a:cubicBezTo>
                  <a:lnTo>
                    <a:pt x="1542028" y="2057403"/>
                  </a:lnTo>
                  <a:cubicBezTo>
                    <a:pt x="1542028" y="2067994"/>
                    <a:pt x="1537821" y="2078151"/>
                    <a:pt x="1530332" y="2085640"/>
                  </a:cubicBezTo>
                  <a:cubicBezTo>
                    <a:pt x="1522844" y="2093129"/>
                    <a:pt x="1512687" y="2097336"/>
                    <a:pt x="1502096" y="2097336"/>
                  </a:cubicBezTo>
                  <a:lnTo>
                    <a:pt x="39933" y="2097336"/>
                  </a:lnTo>
                  <a:cubicBezTo>
                    <a:pt x="17878" y="2097336"/>
                    <a:pt x="0" y="2079458"/>
                    <a:pt x="0" y="2057403"/>
                  </a:cubicBezTo>
                  <a:lnTo>
                    <a:pt x="0" y="39933"/>
                  </a:lnTo>
                  <a:cubicBezTo>
                    <a:pt x="0" y="29342"/>
                    <a:pt x="4207" y="19185"/>
                    <a:pt x="11696" y="11696"/>
                  </a:cubicBezTo>
                  <a:cubicBezTo>
                    <a:pt x="19185" y="4207"/>
                    <a:pt x="29342" y="0"/>
                    <a:pt x="39933" y="0"/>
                  </a:cubicBezTo>
                  <a:close/>
                </a:path>
              </a:pathLst>
            </a:custGeom>
            <a:solidFill>
              <a:srgbClr val="FFFFFF"/>
            </a:solidFill>
          </p:spPr>
        </p:sp>
        <p:sp>
          <p:nvSpPr>
            <p:cNvPr name="TextBox 11" id="11"/>
            <p:cNvSpPr txBox="true"/>
            <p:nvPr/>
          </p:nvSpPr>
          <p:spPr>
            <a:xfrm>
              <a:off x="0" y="-66675"/>
              <a:ext cx="1542028" cy="2164011"/>
            </a:xfrm>
            <a:prstGeom prst="rect">
              <a:avLst/>
            </a:prstGeom>
          </p:spPr>
          <p:txBody>
            <a:bodyPr anchor="ctr" rtlCol="false" tIns="47309" lIns="47309" bIns="47309" rIns="47309"/>
            <a:lstStyle/>
            <a:p>
              <a:pPr algn="ctr">
                <a:lnSpc>
                  <a:spcPts val="3617"/>
                </a:lnSpc>
              </a:pPr>
            </a:p>
          </p:txBody>
        </p:sp>
      </p:grpSp>
      <p:sp>
        <p:nvSpPr>
          <p:cNvPr name="Freeform 12" id="12"/>
          <p:cNvSpPr/>
          <p:nvPr/>
        </p:nvSpPr>
        <p:spPr>
          <a:xfrm flipH="false" flipV="false" rot="0">
            <a:off x="1628728" y="2674689"/>
            <a:ext cx="4865919" cy="5619510"/>
          </a:xfrm>
          <a:custGeom>
            <a:avLst/>
            <a:gdLst/>
            <a:ahLst/>
            <a:cxnLst/>
            <a:rect r="r" b="b" t="t" l="l"/>
            <a:pathLst>
              <a:path h="5619510" w="4865919">
                <a:moveTo>
                  <a:pt x="0" y="0"/>
                </a:moveTo>
                <a:lnTo>
                  <a:pt x="4865919" y="0"/>
                </a:lnTo>
                <a:lnTo>
                  <a:pt x="4865919" y="5619509"/>
                </a:lnTo>
                <a:lnTo>
                  <a:pt x="0" y="5619509"/>
                </a:lnTo>
                <a:lnTo>
                  <a:pt x="0" y="0"/>
                </a:lnTo>
                <a:close/>
              </a:path>
            </a:pathLst>
          </a:custGeom>
          <a:blipFill>
            <a:blip r:embed="rId3"/>
            <a:stretch>
              <a:fillRect l="0" t="-3993" r="0" b="-11459"/>
            </a:stretch>
          </a:blipFill>
        </p:spPr>
      </p:sp>
      <p:grpSp>
        <p:nvGrpSpPr>
          <p:cNvPr name="Group 13" id="13"/>
          <p:cNvGrpSpPr/>
          <p:nvPr/>
        </p:nvGrpSpPr>
        <p:grpSpPr>
          <a:xfrm rot="0">
            <a:off x="7132822" y="7418305"/>
            <a:ext cx="9323795" cy="875894"/>
            <a:chOff x="0" y="0"/>
            <a:chExt cx="2442629" cy="229465"/>
          </a:xfrm>
        </p:grpSpPr>
        <p:sp>
          <p:nvSpPr>
            <p:cNvPr name="Freeform 14" id="14"/>
            <p:cNvSpPr/>
            <p:nvPr/>
          </p:nvSpPr>
          <p:spPr>
            <a:xfrm flipH="false" flipV="false" rot="0">
              <a:off x="0" y="0"/>
              <a:ext cx="2442629" cy="229465"/>
            </a:xfrm>
            <a:custGeom>
              <a:avLst/>
              <a:gdLst/>
              <a:ahLst/>
              <a:cxnLst/>
              <a:rect r="r" b="b" t="t" l="l"/>
              <a:pathLst>
                <a:path h="229465" w="2442629">
                  <a:moveTo>
                    <a:pt x="36535" y="0"/>
                  </a:moveTo>
                  <a:lnTo>
                    <a:pt x="2406094" y="0"/>
                  </a:lnTo>
                  <a:cubicBezTo>
                    <a:pt x="2415784" y="0"/>
                    <a:pt x="2425077" y="3849"/>
                    <a:pt x="2431928" y="10701"/>
                  </a:cubicBezTo>
                  <a:cubicBezTo>
                    <a:pt x="2438780" y="17552"/>
                    <a:pt x="2442629" y="26845"/>
                    <a:pt x="2442629" y="36535"/>
                  </a:cubicBezTo>
                  <a:lnTo>
                    <a:pt x="2442629" y="192930"/>
                  </a:lnTo>
                  <a:cubicBezTo>
                    <a:pt x="2442629" y="202620"/>
                    <a:pt x="2438780" y="211913"/>
                    <a:pt x="2431928" y="218764"/>
                  </a:cubicBezTo>
                  <a:cubicBezTo>
                    <a:pt x="2425077" y="225616"/>
                    <a:pt x="2415784" y="229465"/>
                    <a:pt x="2406094" y="229465"/>
                  </a:cubicBezTo>
                  <a:lnTo>
                    <a:pt x="36535" y="229465"/>
                  </a:lnTo>
                  <a:cubicBezTo>
                    <a:pt x="26845" y="229465"/>
                    <a:pt x="17552" y="225616"/>
                    <a:pt x="10701" y="218764"/>
                  </a:cubicBezTo>
                  <a:cubicBezTo>
                    <a:pt x="3849" y="211913"/>
                    <a:pt x="0" y="202620"/>
                    <a:pt x="0" y="192930"/>
                  </a:cubicBezTo>
                  <a:lnTo>
                    <a:pt x="0" y="36535"/>
                  </a:lnTo>
                  <a:cubicBezTo>
                    <a:pt x="0" y="26845"/>
                    <a:pt x="3849" y="17552"/>
                    <a:pt x="10701" y="10701"/>
                  </a:cubicBezTo>
                  <a:cubicBezTo>
                    <a:pt x="17552" y="3849"/>
                    <a:pt x="26845" y="0"/>
                    <a:pt x="36535" y="0"/>
                  </a:cubicBezTo>
                  <a:close/>
                </a:path>
              </a:pathLst>
            </a:custGeom>
            <a:gradFill rotWithShape="true">
              <a:gsLst>
                <a:gs pos="0">
                  <a:srgbClr val="FFFFFF">
                    <a:alpha val="12000"/>
                  </a:srgbClr>
                </a:gs>
                <a:gs pos="100000">
                  <a:srgbClr val="FFFFFF">
                    <a:alpha val="31600"/>
                  </a:srgbClr>
                </a:gs>
              </a:gsLst>
              <a:lin ang="5400000"/>
            </a:gradFill>
            <a:ln w="9525" cap="rnd">
              <a:gradFill>
                <a:gsLst>
                  <a:gs pos="0">
                    <a:srgbClr val="FFFFFF">
                      <a:alpha val="80000"/>
                    </a:srgbClr>
                  </a:gs>
                  <a:gs pos="25000">
                    <a:srgbClr val="696969">
                      <a:alpha val="80000"/>
                    </a:srgbClr>
                  </a:gs>
                  <a:gs pos="50000">
                    <a:srgbClr val="FFFFFF">
                      <a:alpha val="80000"/>
                    </a:srgbClr>
                  </a:gs>
                  <a:gs pos="75000">
                    <a:srgbClr val="696969">
                      <a:alpha val="80000"/>
                    </a:srgbClr>
                  </a:gs>
                  <a:gs pos="100000">
                    <a:srgbClr val="FFFFFF">
                      <a:alpha val="80000"/>
                    </a:srgbClr>
                  </a:gs>
                </a:gsLst>
                <a:lin ang="2700000"/>
              </a:gradFill>
              <a:prstDash val="solid"/>
              <a:round/>
            </a:ln>
          </p:spPr>
        </p:sp>
        <p:sp>
          <p:nvSpPr>
            <p:cNvPr name="TextBox 15" id="15"/>
            <p:cNvSpPr txBox="true"/>
            <p:nvPr/>
          </p:nvSpPr>
          <p:spPr>
            <a:xfrm>
              <a:off x="0" y="-104775"/>
              <a:ext cx="2442629" cy="334240"/>
            </a:xfrm>
            <a:prstGeom prst="rect">
              <a:avLst/>
            </a:prstGeom>
          </p:spPr>
          <p:txBody>
            <a:bodyPr anchor="ctr" rtlCol="false" tIns="47309" lIns="47309" bIns="47309" rIns="47309"/>
            <a:lstStyle/>
            <a:p>
              <a:pPr algn="ctr" marL="0" indent="0" lvl="0">
                <a:lnSpc>
                  <a:spcPts val="3528"/>
                </a:lnSpc>
                <a:spcBef>
                  <a:spcPct val="0"/>
                </a:spcBef>
              </a:pPr>
            </a:p>
          </p:txBody>
        </p:sp>
      </p:grpSp>
      <p:grpSp>
        <p:nvGrpSpPr>
          <p:cNvPr name="Group 16" id="16"/>
          <p:cNvGrpSpPr/>
          <p:nvPr/>
        </p:nvGrpSpPr>
        <p:grpSpPr>
          <a:xfrm rot="0">
            <a:off x="7436279" y="7636799"/>
            <a:ext cx="445772" cy="44577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54"/>
            </a:solidFill>
          </p:spPr>
        </p:sp>
        <p:sp>
          <p:nvSpPr>
            <p:cNvPr name="TextBox 18" id="18"/>
            <p:cNvSpPr txBox="true"/>
            <p:nvPr/>
          </p:nvSpPr>
          <p:spPr>
            <a:xfrm>
              <a:off x="76200" y="38100"/>
              <a:ext cx="660400" cy="698500"/>
            </a:xfrm>
            <a:prstGeom prst="rect">
              <a:avLst/>
            </a:prstGeom>
          </p:spPr>
          <p:txBody>
            <a:bodyPr anchor="ctr" rtlCol="false" tIns="20848" lIns="20848" bIns="20848" rIns="20848"/>
            <a:lstStyle/>
            <a:p>
              <a:pPr algn="ctr">
                <a:lnSpc>
                  <a:spcPts val="2659"/>
                </a:lnSpc>
              </a:pPr>
            </a:p>
          </p:txBody>
        </p:sp>
      </p:grpSp>
      <p:sp>
        <p:nvSpPr>
          <p:cNvPr name="Freeform 19" id="19"/>
          <p:cNvSpPr/>
          <p:nvPr/>
        </p:nvSpPr>
        <p:spPr>
          <a:xfrm flipH="false" flipV="false" rot="0">
            <a:off x="7553888" y="7714726"/>
            <a:ext cx="210553" cy="289918"/>
          </a:xfrm>
          <a:custGeom>
            <a:avLst/>
            <a:gdLst/>
            <a:ahLst/>
            <a:cxnLst/>
            <a:rect r="r" b="b" t="t" l="l"/>
            <a:pathLst>
              <a:path h="289918" w="210553">
                <a:moveTo>
                  <a:pt x="0" y="0"/>
                </a:moveTo>
                <a:lnTo>
                  <a:pt x="210553" y="0"/>
                </a:lnTo>
                <a:lnTo>
                  <a:pt x="210553" y="289918"/>
                </a:lnTo>
                <a:lnTo>
                  <a:pt x="0" y="289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9737521" y="7629932"/>
            <a:ext cx="445772" cy="44577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54"/>
            </a:solidFill>
          </p:spPr>
        </p:sp>
        <p:sp>
          <p:nvSpPr>
            <p:cNvPr name="TextBox 22" id="22"/>
            <p:cNvSpPr txBox="true"/>
            <p:nvPr/>
          </p:nvSpPr>
          <p:spPr>
            <a:xfrm>
              <a:off x="76200" y="38100"/>
              <a:ext cx="660400" cy="698500"/>
            </a:xfrm>
            <a:prstGeom prst="rect">
              <a:avLst/>
            </a:prstGeom>
          </p:spPr>
          <p:txBody>
            <a:bodyPr anchor="ctr" rtlCol="false" tIns="26507" lIns="26507" bIns="26507" rIns="26507"/>
            <a:lstStyle/>
            <a:p>
              <a:pPr algn="ctr">
                <a:lnSpc>
                  <a:spcPts val="2659"/>
                </a:lnSpc>
              </a:pPr>
            </a:p>
          </p:txBody>
        </p:sp>
      </p:grpSp>
      <p:sp>
        <p:nvSpPr>
          <p:cNvPr name="Freeform 23" id="23"/>
          <p:cNvSpPr/>
          <p:nvPr/>
        </p:nvSpPr>
        <p:spPr>
          <a:xfrm flipH="false" flipV="false" rot="0">
            <a:off x="9817598" y="7751813"/>
            <a:ext cx="285619" cy="202010"/>
          </a:xfrm>
          <a:custGeom>
            <a:avLst/>
            <a:gdLst/>
            <a:ahLst/>
            <a:cxnLst/>
            <a:rect r="r" b="b" t="t" l="l"/>
            <a:pathLst>
              <a:path h="202010" w="285619">
                <a:moveTo>
                  <a:pt x="0" y="0"/>
                </a:moveTo>
                <a:lnTo>
                  <a:pt x="285618" y="0"/>
                </a:lnTo>
                <a:lnTo>
                  <a:pt x="285618" y="202010"/>
                </a:lnTo>
                <a:lnTo>
                  <a:pt x="0" y="2020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13419720" y="7636799"/>
            <a:ext cx="445772" cy="44577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54"/>
            </a:solidFill>
          </p:spPr>
        </p:sp>
        <p:sp>
          <p:nvSpPr>
            <p:cNvPr name="TextBox 26" id="26"/>
            <p:cNvSpPr txBox="true"/>
            <p:nvPr/>
          </p:nvSpPr>
          <p:spPr>
            <a:xfrm>
              <a:off x="76200" y="38100"/>
              <a:ext cx="660400" cy="698500"/>
            </a:xfrm>
            <a:prstGeom prst="rect">
              <a:avLst/>
            </a:prstGeom>
          </p:spPr>
          <p:txBody>
            <a:bodyPr anchor="ctr" rtlCol="false" tIns="26507" lIns="26507" bIns="26507" rIns="26507"/>
            <a:lstStyle/>
            <a:p>
              <a:pPr algn="ctr">
                <a:lnSpc>
                  <a:spcPts val="2659"/>
                </a:lnSpc>
              </a:pPr>
            </a:p>
          </p:txBody>
        </p:sp>
      </p:grpSp>
      <p:sp>
        <p:nvSpPr>
          <p:cNvPr name="Freeform 27" id="27"/>
          <p:cNvSpPr/>
          <p:nvPr/>
        </p:nvSpPr>
        <p:spPr>
          <a:xfrm flipH="false" flipV="false" rot="0">
            <a:off x="13527942" y="7745522"/>
            <a:ext cx="284402" cy="242517"/>
          </a:xfrm>
          <a:custGeom>
            <a:avLst/>
            <a:gdLst/>
            <a:ahLst/>
            <a:cxnLst/>
            <a:rect r="r" b="b" t="t" l="l"/>
            <a:pathLst>
              <a:path h="242517" w="284402">
                <a:moveTo>
                  <a:pt x="0" y="0"/>
                </a:moveTo>
                <a:lnTo>
                  <a:pt x="284402" y="0"/>
                </a:lnTo>
                <a:lnTo>
                  <a:pt x="284402" y="242517"/>
                </a:lnTo>
                <a:lnTo>
                  <a:pt x="0" y="2425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8030511" y="7759089"/>
            <a:ext cx="1707010" cy="239292"/>
          </a:xfrm>
          <a:prstGeom prst="rect">
            <a:avLst/>
          </a:prstGeom>
        </p:spPr>
        <p:txBody>
          <a:bodyPr anchor="t" rtlCol="false" tIns="0" lIns="0" bIns="0" rIns="0">
            <a:spAutoFit/>
          </a:bodyPr>
          <a:lstStyle/>
          <a:p>
            <a:pPr algn="l">
              <a:lnSpc>
                <a:spcPts val="1673"/>
              </a:lnSpc>
            </a:pPr>
            <a:r>
              <a:rPr lang="en-US" sz="1859" spc="-113" b="true">
                <a:solidFill>
                  <a:srgbClr val="FFFFFF"/>
                </a:solidFill>
                <a:latin typeface="Poppins Semi-Bold"/>
                <a:ea typeface="Poppins Semi-Bold"/>
                <a:cs typeface="Poppins Semi-Bold"/>
                <a:sym typeface="Poppins Semi-Bold"/>
              </a:rPr>
              <a:t>West Jakarta</a:t>
            </a:r>
          </a:p>
        </p:txBody>
      </p:sp>
      <p:sp>
        <p:nvSpPr>
          <p:cNvPr name="TextBox 29" id="29"/>
          <p:cNvSpPr txBox="true"/>
          <p:nvPr/>
        </p:nvSpPr>
        <p:spPr>
          <a:xfrm rot="0">
            <a:off x="10330861" y="7752826"/>
            <a:ext cx="2823237" cy="225557"/>
          </a:xfrm>
          <a:prstGeom prst="rect">
            <a:avLst/>
          </a:prstGeom>
        </p:spPr>
        <p:txBody>
          <a:bodyPr anchor="t" rtlCol="false" tIns="0" lIns="0" bIns="0" rIns="0">
            <a:spAutoFit/>
          </a:bodyPr>
          <a:lstStyle/>
          <a:p>
            <a:pPr algn="l">
              <a:lnSpc>
                <a:spcPts val="1580"/>
              </a:lnSpc>
            </a:pPr>
            <a:r>
              <a:rPr lang="en-US" sz="1755" spc="-107" b="true">
                <a:solidFill>
                  <a:srgbClr val="FFFFFF"/>
                </a:solidFill>
                <a:latin typeface="Poppins Semi-Bold"/>
                <a:ea typeface="Poppins Semi-Bold"/>
                <a:cs typeface="Poppins Semi-Bold"/>
                <a:sym typeface="Poppins Semi-Bold"/>
              </a:rPr>
              <a:t>debbymalik21@gmail.com</a:t>
            </a:r>
          </a:p>
        </p:txBody>
      </p:sp>
      <p:sp>
        <p:nvSpPr>
          <p:cNvPr name="TextBox 30" id="30"/>
          <p:cNvSpPr txBox="true"/>
          <p:nvPr/>
        </p:nvSpPr>
        <p:spPr>
          <a:xfrm rot="0">
            <a:off x="14013060" y="7783622"/>
            <a:ext cx="2140099" cy="228788"/>
          </a:xfrm>
          <a:prstGeom prst="rect">
            <a:avLst/>
          </a:prstGeom>
        </p:spPr>
        <p:txBody>
          <a:bodyPr anchor="t" rtlCol="false" tIns="0" lIns="0" bIns="0" rIns="0">
            <a:spAutoFit/>
          </a:bodyPr>
          <a:lstStyle/>
          <a:p>
            <a:pPr algn="l">
              <a:lnSpc>
                <a:spcPts val="1580"/>
              </a:lnSpc>
            </a:pPr>
            <a:r>
              <a:rPr lang="en-US" b="true" sz="1755" spc="-107" u="sng">
                <a:solidFill>
                  <a:srgbClr val="FFFFFF"/>
                </a:solidFill>
                <a:latin typeface="Poppins Semi-Bold"/>
                <a:ea typeface="Poppins Semi-Bold"/>
                <a:cs typeface="Poppins Semi-Bold"/>
                <a:sym typeface="Poppins Semi-Bold"/>
                <a:hlinkClick r:id="rId10" tooltip="https://linkedin.com/in/debby-rofiko-malik/"/>
              </a:rPr>
              <a:t>Debby Rofiko Malik</a:t>
            </a:r>
          </a:p>
        </p:txBody>
      </p:sp>
      <p:sp>
        <p:nvSpPr>
          <p:cNvPr name="TextBox 31" id="31"/>
          <p:cNvSpPr txBox="true"/>
          <p:nvPr/>
        </p:nvSpPr>
        <p:spPr>
          <a:xfrm rot="0">
            <a:off x="7132822" y="2803677"/>
            <a:ext cx="6614834" cy="454937"/>
          </a:xfrm>
          <a:prstGeom prst="rect">
            <a:avLst/>
          </a:prstGeom>
        </p:spPr>
        <p:txBody>
          <a:bodyPr anchor="t" rtlCol="false" tIns="0" lIns="0" bIns="0" rIns="0">
            <a:spAutoFit/>
          </a:bodyPr>
          <a:lstStyle/>
          <a:p>
            <a:pPr algn="l">
              <a:lnSpc>
                <a:spcPts val="3101"/>
              </a:lnSpc>
            </a:pPr>
            <a:r>
              <a:rPr lang="en-US" sz="3445" spc="-210" b="true">
                <a:solidFill>
                  <a:srgbClr val="FFFFFF"/>
                </a:solidFill>
                <a:latin typeface="Poppins Semi-Bold"/>
                <a:ea typeface="Poppins Semi-Bold"/>
                <a:cs typeface="Poppins Semi-Bold"/>
                <a:sym typeface="Poppins Semi-Bold"/>
              </a:rPr>
              <a:t>Data Enthusiast</a:t>
            </a:r>
          </a:p>
        </p:txBody>
      </p:sp>
      <p:sp>
        <p:nvSpPr>
          <p:cNvPr name="TextBox 32" id="32"/>
          <p:cNvSpPr txBox="true"/>
          <p:nvPr/>
        </p:nvSpPr>
        <p:spPr>
          <a:xfrm rot="0">
            <a:off x="7132822" y="5244771"/>
            <a:ext cx="9323795" cy="1432473"/>
          </a:xfrm>
          <a:prstGeom prst="rect">
            <a:avLst/>
          </a:prstGeom>
        </p:spPr>
        <p:txBody>
          <a:bodyPr anchor="t" rtlCol="false" tIns="0" lIns="0" bIns="0" rIns="0">
            <a:spAutoFit/>
          </a:bodyPr>
          <a:lstStyle/>
          <a:p>
            <a:pPr algn="l">
              <a:lnSpc>
                <a:spcPts val="2279"/>
              </a:lnSpc>
            </a:pPr>
            <a:r>
              <a:rPr lang="en-US" sz="1676" spc="-38">
                <a:solidFill>
                  <a:srgbClr val="FFFFFF"/>
                </a:solidFill>
                <a:latin typeface="Poppins"/>
                <a:ea typeface="Poppins"/>
                <a:cs typeface="Poppins"/>
                <a:sym typeface="Poppins"/>
              </a:rPr>
              <a:t>A highly adaptable Biomedical Engineering graduate from Universitas Indonesia with strong analytical skills and solid problem-solving abilities. Experienced in turning raw data into clear, actionable insights using Excel, SQL, and Looker Studio. A fast learner with a firm belief in the value of data for informed decision-making and sustainable growth, committed to continuous learning and delivering effective data-driven solutions.</a:t>
            </a:r>
          </a:p>
        </p:txBody>
      </p:sp>
      <p:sp>
        <p:nvSpPr>
          <p:cNvPr name="TextBox 33" id="33"/>
          <p:cNvSpPr txBox="true"/>
          <p:nvPr/>
        </p:nvSpPr>
        <p:spPr>
          <a:xfrm rot="0">
            <a:off x="7132822" y="1913866"/>
            <a:ext cx="9323795" cy="832007"/>
          </a:xfrm>
          <a:prstGeom prst="rect">
            <a:avLst/>
          </a:prstGeom>
        </p:spPr>
        <p:txBody>
          <a:bodyPr anchor="t" rtlCol="false" tIns="0" lIns="0" bIns="0" rIns="0">
            <a:spAutoFit/>
          </a:bodyPr>
          <a:lstStyle/>
          <a:p>
            <a:pPr algn="l">
              <a:lnSpc>
                <a:spcPts val="6153"/>
              </a:lnSpc>
            </a:pPr>
            <a:r>
              <a:rPr lang="en-US" sz="5215" b="true">
                <a:solidFill>
                  <a:srgbClr val="FFFFFF"/>
                </a:solidFill>
                <a:latin typeface="Poppins Bold"/>
                <a:ea typeface="Poppins Bold"/>
                <a:cs typeface="Poppins Bold"/>
                <a:sym typeface="Poppins Bold"/>
              </a:rPr>
              <a:t>Debby Rofiko Malik</a:t>
            </a:r>
          </a:p>
        </p:txBody>
      </p:sp>
      <p:sp>
        <p:nvSpPr>
          <p:cNvPr name="Freeform 34" id="34"/>
          <p:cNvSpPr/>
          <p:nvPr/>
        </p:nvSpPr>
        <p:spPr>
          <a:xfrm flipH="false" flipV="false" rot="0">
            <a:off x="14502907" y="1951966"/>
            <a:ext cx="1953710" cy="717378"/>
          </a:xfrm>
          <a:custGeom>
            <a:avLst/>
            <a:gdLst/>
            <a:ahLst/>
            <a:cxnLst/>
            <a:rect r="r" b="b" t="t" l="l"/>
            <a:pathLst>
              <a:path h="717378" w="1953710">
                <a:moveTo>
                  <a:pt x="0" y="0"/>
                </a:moveTo>
                <a:lnTo>
                  <a:pt x="1953710" y="0"/>
                </a:lnTo>
                <a:lnTo>
                  <a:pt x="1953710" y="717378"/>
                </a:lnTo>
                <a:lnTo>
                  <a:pt x="0" y="717378"/>
                </a:lnTo>
                <a:lnTo>
                  <a:pt x="0" y="0"/>
                </a:lnTo>
                <a:close/>
              </a:path>
            </a:pathLst>
          </a:custGeom>
          <a:blipFill>
            <a:blip r:embed="rId11"/>
            <a:stretch>
              <a:fillRect l="0" t="-2755" r="0" b="-2755"/>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69231" y="270786"/>
            <a:ext cx="2030254" cy="885698"/>
          </a:xfrm>
          <a:custGeom>
            <a:avLst/>
            <a:gdLst/>
            <a:ahLst/>
            <a:cxnLst/>
            <a:rect r="r" b="b" t="t" l="l"/>
            <a:pathLst>
              <a:path h="885698" w="2030254">
                <a:moveTo>
                  <a:pt x="0" y="0"/>
                </a:moveTo>
                <a:lnTo>
                  <a:pt x="2030254" y="0"/>
                </a:lnTo>
                <a:lnTo>
                  <a:pt x="2030254" y="885699"/>
                </a:lnTo>
                <a:lnTo>
                  <a:pt x="0" y="885699"/>
                </a:lnTo>
                <a:lnTo>
                  <a:pt x="0" y="0"/>
                </a:lnTo>
                <a:close/>
              </a:path>
            </a:pathLst>
          </a:custGeom>
          <a:blipFill>
            <a:blip r:embed="rId2"/>
            <a:stretch>
              <a:fillRect l="0" t="0" r="0" b="0"/>
            </a:stretch>
          </a:blipFill>
        </p:spPr>
      </p:sp>
      <p:sp>
        <p:nvSpPr>
          <p:cNvPr name="Freeform 3" id="3"/>
          <p:cNvSpPr/>
          <p:nvPr/>
        </p:nvSpPr>
        <p:spPr>
          <a:xfrm flipH="false" flipV="false" rot="0">
            <a:off x="1986732" y="1375560"/>
            <a:ext cx="2687604" cy="1743036"/>
          </a:xfrm>
          <a:custGeom>
            <a:avLst/>
            <a:gdLst/>
            <a:ahLst/>
            <a:cxnLst/>
            <a:rect r="r" b="b" t="t" l="l"/>
            <a:pathLst>
              <a:path h="1743036" w="2687604">
                <a:moveTo>
                  <a:pt x="0" y="0"/>
                </a:moveTo>
                <a:lnTo>
                  <a:pt x="2687605" y="0"/>
                </a:lnTo>
                <a:lnTo>
                  <a:pt x="2687605" y="1743035"/>
                </a:lnTo>
                <a:lnTo>
                  <a:pt x="0" y="1743035"/>
                </a:lnTo>
                <a:lnTo>
                  <a:pt x="0" y="0"/>
                </a:lnTo>
                <a:close/>
              </a:path>
            </a:pathLst>
          </a:custGeom>
          <a:blipFill>
            <a:blip r:embed="rId3"/>
            <a:stretch>
              <a:fillRect l="0" t="-22562" r="0" b="0"/>
            </a:stretch>
          </a:blipFill>
        </p:spPr>
      </p:sp>
      <p:grpSp>
        <p:nvGrpSpPr>
          <p:cNvPr name="Group 4" id="4"/>
          <p:cNvGrpSpPr/>
          <p:nvPr/>
        </p:nvGrpSpPr>
        <p:grpSpPr>
          <a:xfrm rot="0">
            <a:off x="510733" y="3194795"/>
            <a:ext cx="5281661" cy="6853213"/>
            <a:chOff x="0" y="0"/>
            <a:chExt cx="1600663" cy="2076939"/>
          </a:xfrm>
        </p:grpSpPr>
        <p:sp>
          <p:nvSpPr>
            <p:cNvPr name="Freeform 5" id="5"/>
            <p:cNvSpPr/>
            <p:nvPr/>
          </p:nvSpPr>
          <p:spPr>
            <a:xfrm flipH="false" flipV="false" rot="0">
              <a:off x="0" y="0"/>
              <a:ext cx="1600663" cy="2076939"/>
            </a:xfrm>
            <a:custGeom>
              <a:avLst/>
              <a:gdLst/>
              <a:ahLst/>
              <a:cxnLst/>
              <a:rect r="r" b="b" t="t" l="l"/>
              <a:pathLst>
                <a:path h="2076939" w="1600663">
                  <a:moveTo>
                    <a:pt x="43974" y="0"/>
                  </a:moveTo>
                  <a:lnTo>
                    <a:pt x="1556689" y="0"/>
                  </a:lnTo>
                  <a:cubicBezTo>
                    <a:pt x="1568352" y="0"/>
                    <a:pt x="1579537" y="4633"/>
                    <a:pt x="1587784" y="12880"/>
                  </a:cubicBezTo>
                  <a:cubicBezTo>
                    <a:pt x="1596030" y="21127"/>
                    <a:pt x="1600663" y="32312"/>
                    <a:pt x="1600663" y="43974"/>
                  </a:cubicBezTo>
                  <a:lnTo>
                    <a:pt x="1600663" y="2032964"/>
                  </a:lnTo>
                  <a:cubicBezTo>
                    <a:pt x="1600663" y="2044627"/>
                    <a:pt x="1596030" y="2055812"/>
                    <a:pt x="1587784" y="2064059"/>
                  </a:cubicBezTo>
                  <a:cubicBezTo>
                    <a:pt x="1579537" y="2072306"/>
                    <a:pt x="1568352" y="2076939"/>
                    <a:pt x="1556689" y="2076939"/>
                  </a:cubicBezTo>
                  <a:lnTo>
                    <a:pt x="43974" y="2076939"/>
                  </a:lnTo>
                  <a:cubicBezTo>
                    <a:pt x="32312" y="2076939"/>
                    <a:pt x="21127" y="2072306"/>
                    <a:pt x="12880" y="2064059"/>
                  </a:cubicBezTo>
                  <a:cubicBezTo>
                    <a:pt x="4633" y="2055812"/>
                    <a:pt x="0" y="2044627"/>
                    <a:pt x="0" y="2032964"/>
                  </a:cubicBezTo>
                  <a:lnTo>
                    <a:pt x="0" y="43974"/>
                  </a:lnTo>
                  <a:cubicBezTo>
                    <a:pt x="0" y="32312"/>
                    <a:pt x="4633" y="21127"/>
                    <a:pt x="12880" y="12880"/>
                  </a:cubicBezTo>
                  <a:cubicBezTo>
                    <a:pt x="21127" y="4633"/>
                    <a:pt x="32312" y="0"/>
                    <a:pt x="43974" y="0"/>
                  </a:cubicBezTo>
                  <a:close/>
                </a:path>
              </a:pathLst>
            </a:custGeom>
            <a:solidFill>
              <a:srgbClr val="FFFFFF"/>
            </a:solidFill>
            <a:ln w="19050" cap="rnd">
              <a:solidFill>
                <a:srgbClr val="292929"/>
              </a:solidFill>
              <a:prstDash val="solid"/>
              <a:round/>
            </a:ln>
          </p:spPr>
        </p:sp>
        <p:sp>
          <p:nvSpPr>
            <p:cNvPr name="TextBox 6" id="6"/>
            <p:cNvSpPr txBox="true"/>
            <p:nvPr/>
          </p:nvSpPr>
          <p:spPr>
            <a:xfrm>
              <a:off x="0" y="-76200"/>
              <a:ext cx="1600663" cy="2153139"/>
            </a:xfrm>
            <a:prstGeom prst="rect">
              <a:avLst/>
            </a:prstGeom>
          </p:spPr>
          <p:txBody>
            <a:bodyPr anchor="ctr" rtlCol="false" tIns="50800" lIns="50800" bIns="50800" rIns="50800"/>
            <a:lstStyle/>
            <a:p>
              <a:pPr algn="ctr">
                <a:lnSpc>
                  <a:spcPts val="3123"/>
                </a:lnSpc>
              </a:pPr>
            </a:p>
            <a:p>
              <a:pPr algn="ctr">
                <a:lnSpc>
                  <a:spcPts val="3123"/>
                </a:lnSpc>
              </a:pPr>
            </a:p>
          </p:txBody>
        </p:sp>
      </p:grpSp>
      <p:grpSp>
        <p:nvGrpSpPr>
          <p:cNvPr name="Group 7" id="7"/>
          <p:cNvGrpSpPr/>
          <p:nvPr/>
        </p:nvGrpSpPr>
        <p:grpSpPr>
          <a:xfrm rot="5400000">
            <a:off x="1585461" y="6455463"/>
            <a:ext cx="289906" cy="166086"/>
            <a:chOff x="0" y="0"/>
            <a:chExt cx="812800" cy="465649"/>
          </a:xfrm>
        </p:grpSpPr>
        <p:sp>
          <p:nvSpPr>
            <p:cNvPr name="Freeform 8" id="8"/>
            <p:cNvSpPr/>
            <p:nvPr/>
          </p:nvSpPr>
          <p:spPr>
            <a:xfrm flipH="false" flipV="false" rot="0">
              <a:off x="0" y="0"/>
              <a:ext cx="812800" cy="465649"/>
            </a:xfrm>
            <a:custGeom>
              <a:avLst/>
              <a:gdLst/>
              <a:ahLst/>
              <a:cxnLst/>
              <a:rect r="r" b="b" t="t" l="l"/>
              <a:pathLst>
                <a:path h="465649" w="812800">
                  <a:moveTo>
                    <a:pt x="406400" y="0"/>
                  </a:moveTo>
                  <a:lnTo>
                    <a:pt x="812800" y="465649"/>
                  </a:lnTo>
                  <a:lnTo>
                    <a:pt x="0" y="465649"/>
                  </a:lnTo>
                  <a:lnTo>
                    <a:pt x="406400" y="0"/>
                  </a:lnTo>
                  <a:close/>
                </a:path>
              </a:pathLst>
            </a:custGeom>
            <a:solidFill>
              <a:srgbClr val="FFC054"/>
            </a:solidFill>
          </p:spPr>
        </p:sp>
        <p:sp>
          <p:nvSpPr>
            <p:cNvPr name="TextBox 9" id="9"/>
            <p:cNvSpPr txBox="true"/>
            <p:nvPr/>
          </p:nvSpPr>
          <p:spPr>
            <a:xfrm>
              <a:off x="127000" y="168569"/>
              <a:ext cx="558800" cy="263819"/>
            </a:xfrm>
            <a:prstGeom prst="rect">
              <a:avLst/>
            </a:prstGeom>
          </p:spPr>
          <p:txBody>
            <a:bodyPr anchor="ctr" rtlCol="false" tIns="46112" lIns="46112" bIns="46112" rIns="46112"/>
            <a:lstStyle/>
            <a:p>
              <a:pPr algn="ctr">
                <a:lnSpc>
                  <a:spcPts val="2271"/>
                </a:lnSpc>
              </a:pPr>
            </a:p>
          </p:txBody>
        </p:sp>
      </p:grpSp>
      <p:grpSp>
        <p:nvGrpSpPr>
          <p:cNvPr name="Group 10" id="10"/>
          <p:cNvGrpSpPr/>
          <p:nvPr/>
        </p:nvGrpSpPr>
        <p:grpSpPr>
          <a:xfrm rot="5400000">
            <a:off x="1608395" y="7761308"/>
            <a:ext cx="289906" cy="166086"/>
            <a:chOff x="0" y="0"/>
            <a:chExt cx="812800" cy="465649"/>
          </a:xfrm>
        </p:grpSpPr>
        <p:sp>
          <p:nvSpPr>
            <p:cNvPr name="Freeform 11" id="11"/>
            <p:cNvSpPr/>
            <p:nvPr/>
          </p:nvSpPr>
          <p:spPr>
            <a:xfrm flipH="false" flipV="false" rot="0">
              <a:off x="0" y="0"/>
              <a:ext cx="812800" cy="465649"/>
            </a:xfrm>
            <a:custGeom>
              <a:avLst/>
              <a:gdLst/>
              <a:ahLst/>
              <a:cxnLst/>
              <a:rect r="r" b="b" t="t" l="l"/>
              <a:pathLst>
                <a:path h="465649" w="812800">
                  <a:moveTo>
                    <a:pt x="406400" y="0"/>
                  </a:moveTo>
                  <a:lnTo>
                    <a:pt x="812800" y="465649"/>
                  </a:lnTo>
                  <a:lnTo>
                    <a:pt x="0" y="465649"/>
                  </a:lnTo>
                  <a:lnTo>
                    <a:pt x="406400" y="0"/>
                  </a:lnTo>
                  <a:close/>
                </a:path>
              </a:pathLst>
            </a:custGeom>
            <a:solidFill>
              <a:srgbClr val="FFC054"/>
            </a:solidFill>
          </p:spPr>
        </p:sp>
        <p:sp>
          <p:nvSpPr>
            <p:cNvPr name="TextBox 12" id="12"/>
            <p:cNvSpPr txBox="true"/>
            <p:nvPr/>
          </p:nvSpPr>
          <p:spPr>
            <a:xfrm>
              <a:off x="127000" y="168569"/>
              <a:ext cx="558800" cy="263819"/>
            </a:xfrm>
            <a:prstGeom prst="rect">
              <a:avLst/>
            </a:prstGeom>
          </p:spPr>
          <p:txBody>
            <a:bodyPr anchor="ctr" rtlCol="false" tIns="46112" lIns="46112" bIns="46112" rIns="46112"/>
            <a:lstStyle/>
            <a:p>
              <a:pPr algn="ctr">
                <a:lnSpc>
                  <a:spcPts val="2271"/>
                </a:lnSpc>
              </a:pPr>
            </a:p>
          </p:txBody>
        </p:sp>
      </p:grpSp>
      <p:grpSp>
        <p:nvGrpSpPr>
          <p:cNvPr name="Group 13" id="13"/>
          <p:cNvGrpSpPr/>
          <p:nvPr/>
        </p:nvGrpSpPr>
        <p:grpSpPr>
          <a:xfrm rot="5400000">
            <a:off x="1594848" y="8769341"/>
            <a:ext cx="289906" cy="166086"/>
            <a:chOff x="0" y="0"/>
            <a:chExt cx="812800" cy="465649"/>
          </a:xfrm>
        </p:grpSpPr>
        <p:sp>
          <p:nvSpPr>
            <p:cNvPr name="Freeform 14" id="14"/>
            <p:cNvSpPr/>
            <p:nvPr/>
          </p:nvSpPr>
          <p:spPr>
            <a:xfrm flipH="false" flipV="false" rot="0">
              <a:off x="0" y="0"/>
              <a:ext cx="812800" cy="465649"/>
            </a:xfrm>
            <a:custGeom>
              <a:avLst/>
              <a:gdLst/>
              <a:ahLst/>
              <a:cxnLst/>
              <a:rect r="r" b="b" t="t" l="l"/>
              <a:pathLst>
                <a:path h="465649" w="812800">
                  <a:moveTo>
                    <a:pt x="406400" y="0"/>
                  </a:moveTo>
                  <a:lnTo>
                    <a:pt x="812800" y="465649"/>
                  </a:lnTo>
                  <a:lnTo>
                    <a:pt x="0" y="465649"/>
                  </a:lnTo>
                  <a:lnTo>
                    <a:pt x="406400" y="0"/>
                  </a:lnTo>
                  <a:close/>
                </a:path>
              </a:pathLst>
            </a:custGeom>
            <a:solidFill>
              <a:srgbClr val="FFC054"/>
            </a:solidFill>
          </p:spPr>
        </p:sp>
        <p:sp>
          <p:nvSpPr>
            <p:cNvPr name="TextBox 15" id="15"/>
            <p:cNvSpPr txBox="true"/>
            <p:nvPr/>
          </p:nvSpPr>
          <p:spPr>
            <a:xfrm>
              <a:off x="127000" y="168569"/>
              <a:ext cx="558800" cy="263819"/>
            </a:xfrm>
            <a:prstGeom prst="rect">
              <a:avLst/>
            </a:prstGeom>
          </p:spPr>
          <p:txBody>
            <a:bodyPr anchor="ctr" rtlCol="false" tIns="46112" lIns="46112" bIns="46112" rIns="46112"/>
            <a:lstStyle/>
            <a:p>
              <a:pPr algn="ctr">
                <a:lnSpc>
                  <a:spcPts val="2271"/>
                </a:lnSpc>
              </a:pPr>
            </a:p>
          </p:txBody>
        </p:sp>
      </p:grpSp>
      <p:grpSp>
        <p:nvGrpSpPr>
          <p:cNvPr name="Group 16" id="16"/>
          <p:cNvGrpSpPr/>
          <p:nvPr/>
        </p:nvGrpSpPr>
        <p:grpSpPr>
          <a:xfrm rot="0">
            <a:off x="321465" y="415804"/>
            <a:ext cx="6730680" cy="854981"/>
            <a:chOff x="0" y="0"/>
            <a:chExt cx="2546339" cy="323455"/>
          </a:xfrm>
        </p:grpSpPr>
        <p:sp>
          <p:nvSpPr>
            <p:cNvPr name="Freeform 17" id="17"/>
            <p:cNvSpPr/>
            <p:nvPr/>
          </p:nvSpPr>
          <p:spPr>
            <a:xfrm flipH="false" flipV="false" rot="0">
              <a:off x="0" y="0"/>
              <a:ext cx="2546339" cy="323455"/>
            </a:xfrm>
            <a:custGeom>
              <a:avLst/>
              <a:gdLst/>
              <a:ahLst/>
              <a:cxnLst/>
              <a:rect r="r" b="b" t="t" l="l"/>
              <a:pathLst>
                <a:path h="323455" w="2546339">
                  <a:moveTo>
                    <a:pt x="40259" y="0"/>
                  </a:moveTo>
                  <a:lnTo>
                    <a:pt x="2506081" y="0"/>
                  </a:lnTo>
                  <a:cubicBezTo>
                    <a:pt x="2516758" y="0"/>
                    <a:pt x="2526998" y="4242"/>
                    <a:pt x="2534548" y="11791"/>
                  </a:cubicBezTo>
                  <a:cubicBezTo>
                    <a:pt x="2542098" y="19341"/>
                    <a:pt x="2546339" y="29581"/>
                    <a:pt x="2546339" y="40259"/>
                  </a:cubicBezTo>
                  <a:lnTo>
                    <a:pt x="2546339" y="283196"/>
                  </a:lnTo>
                  <a:cubicBezTo>
                    <a:pt x="2546339" y="305431"/>
                    <a:pt x="2528315" y="323455"/>
                    <a:pt x="2506081" y="323455"/>
                  </a:cubicBezTo>
                  <a:lnTo>
                    <a:pt x="40259" y="323455"/>
                  </a:lnTo>
                  <a:cubicBezTo>
                    <a:pt x="18024" y="323455"/>
                    <a:pt x="0" y="305431"/>
                    <a:pt x="0" y="283196"/>
                  </a:cubicBezTo>
                  <a:lnTo>
                    <a:pt x="0" y="40259"/>
                  </a:lnTo>
                  <a:cubicBezTo>
                    <a:pt x="0" y="18024"/>
                    <a:pt x="18024" y="0"/>
                    <a:pt x="40259" y="0"/>
                  </a:cubicBezTo>
                  <a:close/>
                </a:path>
              </a:pathLst>
            </a:custGeom>
            <a:solidFill>
              <a:srgbClr val="FFC054"/>
            </a:solidFill>
          </p:spPr>
        </p:sp>
        <p:sp>
          <p:nvSpPr>
            <p:cNvPr name="TextBox 18" id="18"/>
            <p:cNvSpPr txBox="true"/>
            <p:nvPr/>
          </p:nvSpPr>
          <p:spPr>
            <a:xfrm>
              <a:off x="0" y="-76200"/>
              <a:ext cx="2546339" cy="399655"/>
            </a:xfrm>
            <a:prstGeom prst="rect">
              <a:avLst/>
            </a:prstGeom>
          </p:spPr>
          <p:txBody>
            <a:bodyPr anchor="ctr" rtlCol="false" tIns="40695" lIns="40695" bIns="40695" rIns="40695"/>
            <a:lstStyle/>
            <a:p>
              <a:pPr algn="ctr">
                <a:lnSpc>
                  <a:spcPts val="3123"/>
                </a:lnSpc>
              </a:pPr>
            </a:p>
          </p:txBody>
        </p:sp>
      </p:grpSp>
      <p:sp>
        <p:nvSpPr>
          <p:cNvPr name="Freeform 19" id="19"/>
          <p:cNvSpPr/>
          <p:nvPr/>
        </p:nvSpPr>
        <p:spPr>
          <a:xfrm flipH="false" flipV="false" rot="0">
            <a:off x="6376679" y="2554268"/>
            <a:ext cx="5281661" cy="2088566"/>
          </a:xfrm>
          <a:custGeom>
            <a:avLst/>
            <a:gdLst/>
            <a:ahLst/>
            <a:cxnLst/>
            <a:rect r="r" b="b" t="t" l="l"/>
            <a:pathLst>
              <a:path h="2088566" w="5281661">
                <a:moveTo>
                  <a:pt x="0" y="0"/>
                </a:moveTo>
                <a:lnTo>
                  <a:pt x="5281662" y="0"/>
                </a:lnTo>
                <a:lnTo>
                  <a:pt x="5281662" y="2088566"/>
                </a:lnTo>
                <a:lnTo>
                  <a:pt x="0" y="2088566"/>
                </a:lnTo>
                <a:lnTo>
                  <a:pt x="0" y="0"/>
                </a:lnTo>
                <a:close/>
              </a:path>
            </a:pathLst>
          </a:custGeom>
          <a:blipFill>
            <a:blip r:embed="rId4"/>
            <a:stretch>
              <a:fillRect l="0" t="0" r="0" b="0"/>
            </a:stretch>
          </a:blipFill>
        </p:spPr>
      </p:sp>
      <p:sp>
        <p:nvSpPr>
          <p:cNvPr name="TextBox 20" id="20"/>
          <p:cNvSpPr txBox="true"/>
          <p:nvPr/>
        </p:nvSpPr>
        <p:spPr>
          <a:xfrm rot="0">
            <a:off x="694665" y="3451970"/>
            <a:ext cx="4913797" cy="2220059"/>
          </a:xfrm>
          <a:prstGeom prst="rect">
            <a:avLst/>
          </a:prstGeom>
        </p:spPr>
        <p:txBody>
          <a:bodyPr anchor="t" rtlCol="false" tIns="0" lIns="0" bIns="0" rIns="0">
            <a:spAutoFit/>
          </a:bodyPr>
          <a:lstStyle/>
          <a:p>
            <a:pPr algn="just">
              <a:lnSpc>
                <a:spcPts val="1596"/>
              </a:lnSpc>
            </a:pPr>
            <a:r>
              <a:rPr lang="en-US" b="true" sz="1400" spc="-42">
                <a:solidFill>
                  <a:srgbClr val="000000"/>
                </a:solidFill>
                <a:latin typeface="Poppins Bold"/>
                <a:ea typeface="Poppins Bold"/>
                <a:cs typeface="Poppins Bold"/>
                <a:sym typeface="Poppins Bold"/>
              </a:rPr>
              <a:t>P</a:t>
            </a:r>
            <a:r>
              <a:rPr lang="en-US" b="true" sz="1400" spc="-42">
                <a:solidFill>
                  <a:srgbClr val="6F2884"/>
                </a:solidFill>
                <a:latin typeface="Poppins Bold"/>
                <a:ea typeface="Poppins Bold"/>
                <a:cs typeface="Poppins Bold"/>
                <a:sym typeface="Poppins Bold"/>
              </a:rPr>
              <a:t>rofit is highly concentrated in the &gt;500K price segment</a:t>
            </a:r>
            <a:r>
              <a:rPr lang="en-US" sz="1400" spc="-42">
                <a:solidFill>
                  <a:srgbClr val="000000"/>
                </a:solidFill>
                <a:latin typeface="Poppins"/>
                <a:ea typeface="Poppins"/>
                <a:cs typeface="Poppins"/>
                <a:sym typeface="Poppins"/>
              </a:rPr>
              <a:t>, which contributes approximately 79.9% of total profit, while the 300K–500K segment accounts for only 15.6% and lower price tiers contribute marginally. This structure indicates that </a:t>
            </a:r>
            <a:r>
              <a:rPr lang="en-US" b="true" sz="1400" spc="-42">
                <a:solidFill>
                  <a:srgbClr val="6F2884"/>
                </a:solidFill>
                <a:latin typeface="Poppins Bold"/>
                <a:ea typeface="Poppins Bold"/>
                <a:cs typeface="Poppins Bold"/>
                <a:sym typeface="Poppins Bold"/>
              </a:rPr>
              <a:t>Kimia Farma’s profitability is heavily anchored on high value products</a:t>
            </a:r>
            <a:r>
              <a:rPr lang="en-US" sz="1400" spc="-42">
                <a:solidFill>
                  <a:srgbClr val="000000"/>
                </a:solidFill>
                <a:latin typeface="Poppins"/>
                <a:ea typeface="Poppins"/>
                <a:cs typeface="Poppins"/>
                <a:sym typeface="Poppins"/>
              </a:rPr>
              <a:t> such as specialized therapies, medical devices, and premium healthcare services, whereas </a:t>
            </a:r>
            <a:r>
              <a:rPr lang="en-US" b="true" sz="1400" spc="-42">
                <a:solidFill>
                  <a:srgbClr val="6F2884"/>
                </a:solidFill>
                <a:latin typeface="Poppins Bold"/>
                <a:ea typeface="Poppins Bold"/>
                <a:cs typeface="Poppins Bold"/>
                <a:sym typeface="Poppins Bold"/>
              </a:rPr>
              <a:t>lower and mid priced products primarily act as traffic drivers</a:t>
            </a:r>
            <a:r>
              <a:rPr lang="en-US" sz="1400" spc="-42">
                <a:solidFill>
                  <a:srgbClr val="000000"/>
                </a:solidFill>
                <a:latin typeface="Poppins"/>
                <a:ea typeface="Poppins"/>
                <a:cs typeface="Poppins"/>
                <a:sym typeface="Poppins"/>
              </a:rPr>
              <a:t>, revealing a significant monetization gap and increasing exposure to potential purchasing power fluctuations in upper income segments.</a:t>
            </a:r>
          </a:p>
        </p:txBody>
      </p:sp>
      <p:sp>
        <p:nvSpPr>
          <p:cNvPr name="TextBox 21" id="21"/>
          <p:cNvSpPr txBox="true"/>
          <p:nvPr/>
        </p:nvSpPr>
        <p:spPr>
          <a:xfrm rot="0">
            <a:off x="694665" y="6333648"/>
            <a:ext cx="1132339" cy="400191"/>
          </a:xfrm>
          <a:prstGeom prst="rect">
            <a:avLst/>
          </a:prstGeom>
        </p:spPr>
        <p:txBody>
          <a:bodyPr anchor="t" rtlCol="false" tIns="0" lIns="0" bIns="0" rIns="0">
            <a:spAutoFit/>
          </a:bodyPr>
          <a:lstStyle/>
          <a:p>
            <a:pPr algn="just">
              <a:lnSpc>
                <a:spcPts val="1552"/>
              </a:lnSpc>
            </a:pPr>
            <a:r>
              <a:rPr lang="en-US" b="true" sz="1361" spc="-40">
                <a:solidFill>
                  <a:srgbClr val="6F2884"/>
                </a:solidFill>
                <a:latin typeface="Poppins Bold"/>
                <a:ea typeface="Poppins Bold"/>
                <a:cs typeface="Poppins Bold"/>
                <a:sym typeface="Poppins Bold"/>
              </a:rPr>
              <a:t>&gt;500k Segment</a:t>
            </a:r>
          </a:p>
        </p:txBody>
      </p:sp>
      <p:sp>
        <p:nvSpPr>
          <p:cNvPr name="TextBox 22" id="22"/>
          <p:cNvSpPr txBox="true"/>
          <p:nvPr/>
        </p:nvSpPr>
        <p:spPr>
          <a:xfrm rot="0">
            <a:off x="1971798" y="5923684"/>
            <a:ext cx="3636665" cy="1420108"/>
          </a:xfrm>
          <a:prstGeom prst="rect">
            <a:avLst/>
          </a:prstGeom>
        </p:spPr>
        <p:txBody>
          <a:bodyPr anchor="t" rtlCol="false" tIns="0" lIns="0" bIns="0" rIns="0">
            <a:spAutoFit/>
          </a:bodyPr>
          <a:lstStyle/>
          <a:p>
            <a:pPr algn="just">
              <a:lnSpc>
                <a:spcPts val="1596"/>
              </a:lnSpc>
            </a:pPr>
            <a:r>
              <a:rPr lang="en-US" sz="1400" spc="-42">
                <a:solidFill>
                  <a:srgbClr val="6F2884"/>
                </a:solidFill>
                <a:latin typeface="Poppins"/>
                <a:ea typeface="Poppins"/>
                <a:cs typeface="Poppins"/>
                <a:sym typeface="Poppins"/>
              </a:rPr>
              <a:t>Strengthen and scale the premium segment through </a:t>
            </a:r>
            <a:r>
              <a:rPr lang="en-US" b="true" sz="1400" spc="-42">
                <a:solidFill>
                  <a:srgbClr val="6F2884"/>
                </a:solidFill>
                <a:latin typeface="Poppins Bold"/>
                <a:ea typeface="Poppins Bold"/>
                <a:cs typeface="Poppins Bold"/>
                <a:sym typeface="Poppins Bold"/>
              </a:rPr>
              <a:t>strong inventory control, superior service quality, and prioritization of high margin specialized therapies</a:t>
            </a:r>
            <a:r>
              <a:rPr lang="en-US" sz="1400" spc="-42">
                <a:solidFill>
                  <a:srgbClr val="6F2884"/>
                </a:solidFill>
                <a:latin typeface="Poppins"/>
                <a:ea typeface="Poppins"/>
                <a:cs typeface="Poppins"/>
                <a:sym typeface="Poppins"/>
              </a:rPr>
              <a:t>, medical devices, and premium healthcare services as the main profit driver.</a:t>
            </a:r>
          </a:p>
        </p:txBody>
      </p:sp>
      <p:sp>
        <p:nvSpPr>
          <p:cNvPr name="TextBox 23" id="23"/>
          <p:cNvSpPr txBox="true"/>
          <p:nvPr/>
        </p:nvSpPr>
        <p:spPr>
          <a:xfrm rot="0">
            <a:off x="694665" y="7639493"/>
            <a:ext cx="1277132" cy="400191"/>
          </a:xfrm>
          <a:prstGeom prst="rect">
            <a:avLst/>
          </a:prstGeom>
        </p:spPr>
        <p:txBody>
          <a:bodyPr anchor="t" rtlCol="false" tIns="0" lIns="0" bIns="0" rIns="0">
            <a:spAutoFit/>
          </a:bodyPr>
          <a:lstStyle/>
          <a:p>
            <a:pPr algn="just">
              <a:lnSpc>
                <a:spcPts val="1552"/>
              </a:lnSpc>
            </a:pPr>
            <a:r>
              <a:rPr lang="en-US" b="true" sz="1361" spc="-40">
                <a:solidFill>
                  <a:srgbClr val="6F2884"/>
                </a:solidFill>
                <a:latin typeface="Poppins Bold"/>
                <a:ea typeface="Poppins Bold"/>
                <a:cs typeface="Poppins Bold"/>
                <a:sym typeface="Poppins Bold"/>
              </a:rPr>
              <a:t>300 - 500k</a:t>
            </a:r>
          </a:p>
          <a:p>
            <a:pPr algn="just">
              <a:lnSpc>
                <a:spcPts val="1552"/>
              </a:lnSpc>
            </a:pPr>
            <a:r>
              <a:rPr lang="en-US" b="true" sz="1361" spc="-40">
                <a:solidFill>
                  <a:srgbClr val="6F2884"/>
                </a:solidFill>
                <a:latin typeface="Poppins Bold"/>
                <a:ea typeface="Poppins Bold"/>
                <a:cs typeface="Poppins Bold"/>
                <a:sym typeface="Poppins Bold"/>
              </a:rPr>
              <a:t>Segment</a:t>
            </a:r>
          </a:p>
        </p:txBody>
      </p:sp>
      <p:sp>
        <p:nvSpPr>
          <p:cNvPr name="TextBox 24" id="24"/>
          <p:cNvSpPr txBox="true"/>
          <p:nvPr/>
        </p:nvSpPr>
        <p:spPr>
          <a:xfrm rot="0">
            <a:off x="1971798" y="7229529"/>
            <a:ext cx="3636665" cy="1220120"/>
          </a:xfrm>
          <a:prstGeom prst="rect">
            <a:avLst/>
          </a:prstGeom>
        </p:spPr>
        <p:txBody>
          <a:bodyPr anchor="t" rtlCol="false" tIns="0" lIns="0" bIns="0" rIns="0">
            <a:spAutoFit/>
          </a:bodyPr>
          <a:lstStyle/>
          <a:p>
            <a:pPr algn="just">
              <a:lnSpc>
                <a:spcPts val="1596"/>
              </a:lnSpc>
            </a:pPr>
            <a:r>
              <a:rPr lang="en-US" sz="1400" spc="-42">
                <a:solidFill>
                  <a:srgbClr val="6F2884"/>
                </a:solidFill>
                <a:latin typeface="Poppins"/>
                <a:ea typeface="Poppins"/>
                <a:cs typeface="Poppins"/>
                <a:sym typeface="Poppins"/>
              </a:rPr>
              <a:t>Upgrade the mid-tier segment through </a:t>
            </a:r>
            <a:r>
              <a:rPr lang="en-US" b="true" sz="1400" spc="-42">
                <a:solidFill>
                  <a:srgbClr val="6F2884"/>
                </a:solidFill>
                <a:latin typeface="Poppins Bold"/>
                <a:ea typeface="Poppins Bold"/>
                <a:cs typeface="Poppins Bold"/>
                <a:sym typeface="Poppins Bold"/>
              </a:rPr>
              <a:t>strategic product bundling, cross-selling from generics to branded and wellness products, and targeted promotions</a:t>
            </a:r>
            <a:r>
              <a:rPr lang="en-US" sz="1400" spc="-42">
                <a:solidFill>
                  <a:srgbClr val="6F2884"/>
                </a:solidFill>
                <a:latin typeface="Poppins"/>
                <a:ea typeface="Poppins"/>
                <a:cs typeface="Poppins"/>
                <a:sym typeface="Poppins"/>
              </a:rPr>
              <a:t> to structurally migrate demand toward higher-value transactions.</a:t>
            </a:r>
          </a:p>
        </p:txBody>
      </p:sp>
      <p:sp>
        <p:nvSpPr>
          <p:cNvPr name="TextBox 25" id="25"/>
          <p:cNvSpPr txBox="true"/>
          <p:nvPr/>
        </p:nvSpPr>
        <p:spPr>
          <a:xfrm rot="0">
            <a:off x="704053" y="8647526"/>
            <a:ext cx="1132339" cy="400191"/>
          </a:xfrm>
          <a:prstGeom prst="rect">
            <a:avLst/>
          </a:prstGeom>
        </p:spPr>
        <p:txBody>
          <a:bodyPr anchor="t" rtlCol="false" tIns="0" lIns="0" bIns="0" rIns="0">
            <a:spAutoFit/>
          </a:bodyPr>
          <a:lstStyle/>
          <a:p>
            <a:pPr algn="just">
              <a:lnSpc>
                <a:spcPts val="1552"/>
              </a:lnSpc>
            </a:pPr>
            <a:r>
              <a:rPr lang="en-US" b="true" sz="1361" spc="-40">
                <a:solidFill>
                  <a:srgbClr val="6F2884"/>
                </a:solidFill>
                <a:latin typeface="Poppins Bold"/>
                <a:ea typeface="Poppins Bold"/>
                <a:cs typeface="Poppins Bold"/>
                <a:sym typeface="Poppins Bold"/>
              </a:rPr>
              <a:t>&lt;300k Segment</a:t>
            </a:r>
          </a:p>
        </p:txBody>
      </p:sp>
      <p:sp>
        <p:nvSpPr>
          <p:cNvPr name="TextBox 26" id="26"/>
          <p:cNvSpPr txBox="true"/>
          <p:nvPr/>
        </p:nvSpPr>
        <p:spPr>
          <a:xfrm rot="0">
            <a:off x="1971798" y="8550467"/>
            <a:ext cx="3636665" cy="1220120"/>
          </a:xfrm>
          <a:prstGeom prst="rect">
            <a:avLst/>
          </a:prstGeom>
        </p:spPr>
        <p:txBody>
          <a:bodyPr anchor="t" rtlCol="false" tIns="0" lIns="0" bIns="0" rIns="0">
            <a:spAutoFit/>
          </a:bodyPr>
          <a:lstStyle/>
          <a:p>
            <a:pPr algn="just">
              <a:lnSpc>
                <a:spcPts val="1596"/>
              </a:lnSpc>
            </a:pPr>
            <a:r>
              <a:rPr lang="en-US" b="true" sz="1400" spc="-42">
                <a:solidFill>
                  <a:srgbClr val="6F2884"/>
                </a:solidFill>
                <a:latin typeface="Poppins Bold"/>
                <a:ea typeface="Poppins Bold"/>
                <a:cs typeface="Poppins Bold"/>
                <a:sym typeface="Poppins Bold"/>
              </a:rPr>
              <a:t>Position the entry-level segment as a customer acquisition funnel through</a:t>
            </a:r>
            <a:r>
              <a:rPr lang="en-US" sz="1400" spc="-42">
                <a:solidFill>
                  <a:srgbClr val="6F2884"/>
                </a:solidFill>
                <a:latin typeface="Poppins"/>
                <a:ea typeface="Poppins"/>
                <a:cs typeface="Poppins"/>
                <a:sym typeface="Poppins"/>
              </a:rPr>
              <a:t> high volume penetration, followed by gradual migration to higher value products via education,</a:t>
            </a:r>
            <a:r>
              <a:rPr lang="en-US" sz="1400" spc="-42">
                <a:solidFill>
                  <a:srgbClr val="6F2884"/>
                </a:solidFill>
                <a:latin typeface="Poppins"/>
                <a:ea typeface="Poppins"/>
                <a:cs typeface="Poppins"/>
                <a:sym typeface="Poppins"/>
              </a:rPr>
              <a:t> loyalty programs, and personalized recommendations.</a:t>
            </a:r>
          </a:p>
        </p:txBody>
      </p:sp>
      <p:sp>
        <p:nvSpPr>
          <p:cNvPr name="TextBox 27" id="27"/>
          <p:cNvSpPr txBox="true"/>
          <p:nvPr/>
        </p:nvSpPr>
        <p:spPr>
          <a:xfrm rot="0">
            <a:off x="6376679" y="1514762"/>
            <a:ext cx="5281661" cy="854267"/>
          </a:xfrm>
          <a:prstGeom prst="rect">
            <a:avLst/>
          </a:prstGeom>
        </p:spPr>
        <p:txBody>
          <a:bodyPr anchor="t" rtlCol="false" tIns="0" lIns="0" bIns="0" rIns="0">
            <a:spAutoFit/>
          </a:bodyPr>
          <a:lstStyle/>
          <a:p>
            <a:pPr algn="just">
              <a:lnSpc>
                <a:spcPts val="2206"/>
              </a:lnSpc>
            </a:pPr>
            <a:r>
              <a:rPr lang="en-US" b="true" sz="2006" spc="-90">
                <a:solidFill>
                  <a:srgbClr val="6F2884"/>
                </a:solidFill>
                <a:latin typeface="Poppins Bold"/>
                <a:ea typeface="Poppins Bold"/>
                <a:cs typeface="Poppins Bold"/>
                <a:sym typeface="Poppins Bold"/>
              </a:rPr>
              <a:t>Q4: What products and categories primarily drive transaction volume at Kimia Farma?</a:t>
            </a:r>
          </a:p>
        </p:txBody>
      </p:sp>
      <p:sp>
        <p:nvSpPr>
          <p:cNvPr name="TextBox 28" id="28"/>
          <p:cNvSpPr txBox="true"/>
          <p:nvPr/>
        </p:nvSpPr>
        <p:spPr>
          <a:xfrm rot="0">
            <a:off x="630885" y="614675"/>
            <a:ext cx="6111841" cy="457237"/>
          </a:xfrm>
          <a:prstGeom prst="rect">
            <a:avLst/>
          </a:prstGeom>
        </p:spPr>
        <p:txBody>
          <a:bodyPr anchor="t" rtlCol="false" tIns="0" lIns="0" bIns="0" rIns="0">
            <a:spAutoFit/>
          </a:bodyPr>
          <a:lstStyle/>
          <a:p>
            <a:pPr algn="ctr">
              <a:lnSpc>
                <a:spcPts val="3300"/>
              </a:lnSpc>
            </a:pPr>
            <a:r>
              <a:rPr lang="en-US" b="true" sz="3000" spc="-120">
                <a:solidFill>
                  <a:srgbClr val="6F2884"/>
                </a:solidFill>
                <a:latin typeface="Poppins Bold"/>
                <a:ea typeface="Poppins Bold"/>
                <a:cs typeface="Poppins Bold"/>
                <a:sym typeface="Poppins Bold"/>
              </a:rPr>
              <a:t>Meso Analysis - Product Analysis</a:t>
            </a:r>
          </a:p>
        </p:txBody>
      </p:sp>
      <p:sp>
        <p:nvSpPr>
          <p:cNvPr name="Freeform 29" id="29"/>
          <p:cNvSpPr/>
          <p:nvPr/>
        </p:nvSpPr>
        <p:spPr>
          <a:xfrm flipH="false" flipV="false" rot="0">
            <a:off x="6376679" y="4741418"/>
            <a:ext cx="5281661" cy="3102933"/>
          </a:xfrm>
          <a:custGeom>
            <a:avLst/>
            <a:gdLst/>
            <a:ahLst/>
            <a:cxnLst/>
            <a:rect r="r" b="b" t="t" l="l"/>
            <a:pathLst>
              <a:path h="3102933" w="5281661">
                <a:moveTo>
                  <a:pt x="0" y="0"/>
                </a:moveTo>
                <a:lnTo>
                  <a:pt x="5281662" y="0"/>
                </a:lnTo>
                <a:lnTo>
                  <a:pt x="5281662" y="3102933"/>
                </a:lnTo>
                <a:lnTo>
                  <a:pt x="0" y="3102933"/>
                </a:lnTo>
                <a:lnTo>
                  <a:pt x="0" y="0"/>
                </a:lnTo>
                <a:close/>
              </a:path>
            </a:pathLst>
          </a:custGeom>
          <a:blipFill>
            <a:blip r:embed="rId5"/>
            <a:stretch>
              <a:fillRect l="0" t="0" r="-2309" b="0"/>
            </a:stretch>
          </a:blipFill>
        </p:spPr>
      </p:sp>
      <p:grpSp>
        <p:nvGrpSpPr>
          <p:cNvPr name="Group 30" id="30"/>
          <p:cNvGrpSpPr/>
          <p:nvPr/>
        </p:nvGrpSpPr>
        <p:grpSpPr>
          <a:xfrm rot="0">
            <a:off x="6376679" y="8092001"/>
            <a:ext cx="5281661" cy="1956008"/>
            <a:chOff x="0" y="0"/>
            <a:chExt cx="1600663" cy="592789"/>
          </a:xfrm>
        </p:grpSpPr>
        <p:sp>
          <p:nvSpPr>
            <p:cNvPr name="Freeform 31" id="31"/>
            <p:cNvSpPr/>
            <p:nvPr/>
          </p:nvSpPr>
          <p:spPr>
            <a:xfrm flipH="false" flipV="false" rot="0">
              <a:off x="0" y="0"/>
              <a:ext cx="1600663" cy="592789"/>
            </a:xfrm>
            <a:custGeom>
              <a:avLst/>
              <a:gdLst/>
              <a:ahLst/>
              <a:cxnLst/>
              <a:rect r="r" b="b" t="t" l="l"/>
              <a:pathLst>
                <a:path h="592789" w="1600663">
                  <a:moveTo>
                    <a:pt x="43974" y="0"/>
                  </a:moveTo>
                  <a:lnTo>
                    <a:pt x="1556689" y="0"/>
                  </a:lnTo>
                  <a:cubicBezTo>
                    <a:pt x="1568352" y="0"/>
                    <a:pt x="1579537" y="4633"/>
                    <a:pt x="1587784" y="12880"/>
                  </a:cubicBezTo>
                  <a:cubicBezTo>
                    <a:pt x="1596030" y="21127"/>
                    <a:pt x="1600663" y="32312"/>
                    <a:pt x="1600663" y="43974"/>
                  </a:cubicBezTo>
                  <a:lnTo>
                    <a:pt x="1600663" y="548814"/>
                  </a:lnTo>
                  <a:cubicBezTo>
                    <a:pt x="1600663" y="560477"/>
                    <a:pt x="1596030" y="571662"/>
                    <a:pt x="1587784" y="579909"/>
                  </a:cubicBezTo>
                  <a:cubicBezTo>
                    <a:pt x="1579537" y="588156"/>
                    <a:pt x="1568352" y="592789"/>
                    <a:pt x="1556689" y="592789"/>
                  </a:cubicBezTo>
                  <a:lnTo>
                    <a:pt x="43974" y="592789"/>
                  </a:lnTo>
                  <a:cubicBezTo>
                    <a:pt x="32312" y="592789"/>
                    <a:pt x="21127" y="588156"/>
                    <a:pt x="12880" y="579909"/>
                  </a:cubicBezTo>
                  <a:cubicBezTo>
                    <a:pt x="4633" y="571662"/>
                    <a:pt x="0" y="560477"/>
                    <a:pt x="0" y="548814"/>
                  </a:cubicBezTo>
                  <a:lnTo>
                    <a:pt x="0" y="43974"/>
                  </a:lnTo>
                  <a:cubicBezTo>
                    <a:pt x="0" y="32312"/>
                    <a:pt x="4633" y="21127"/>
                    <a:pt x="12880" y="12880"/>
                  </a:cubicBezTo>
                  <a:cubicBezTo>
                    <a:pt x="21127" y="4633"/>
                    <a:pt x="32312" y="0"/>
                    <a:pt x="43974" y="0"/>
                  </a:cubicBezTo>
                  <a:close/>
                </a:path>
              </a:pathLst>
            </a:custGeom>
            <a:solidFill>
              <a:srgbClr val="FFFFFF"/>
            </a:solidFill>
            <a:ln w="19050" cap="rnd">
              <a:solidFill>
                <a:srgbClr val="292929"/>
              </a:solidFill>
              <a:prstDash val="solid"/>
              <a:round/>
            </a:ln>
          </p:spPr>
        </p:sp>
        <p:sp>
          <p:nvSpPr>
            <p:cNvPr name="TextBox 32" id="32"/>
            <p:cNvSpPr txBox="true"/>
            <p:nvPr/>
          </p:nvSpPr>
          <p:spPr>
            <a:xfrm>
              <a:off x="0" y="-76200"/>
              <a:ext cx="1600663" cy="668989"/>
            </a:xfrm>
            <a:prstGeom prst="rect">
              <a:avLst/>
            </a:prstGeom>
          </p:spPr>
          <p:txBody>
            <a:bodyPr anchor="ctr" rtlCol="false" tIns="50800" lIns="50800" bIns="50800" rIns="50800"/>
            <a:lstStyle/>
            <a:p>
              <a:pPr algn="ctr">
                <a:lnSpc>
                  <a:spcPts val="3123"/>
                </a:lnSpc>
              </a:pPr>
            </a:p>
            <a:p>
              <a:pPr algn="ctr">
                <a:lnSpc>
                  <a:spcPts val="3123"/>
                </a:lnSpc>
              </a:pPr>
            </a:p>
          </p:txBody>
        </p:sp>
      </p:grpSp>
      <p:grpSp>
        <p:nvGrpSpPr>
          <p:cNvPr name="Group 33" id="33"/>
          <p:cNvGrpSpPr/>
          <p:nvPr/>
        </p:nvGrpSpPr>
        <p:grpSpPr>
          <a:xfrm rot="0">
            <a:off x="6592868" y="8298833"/>
            <a:ext cx="4849284" cy="1497770"/>
            <a:chOff x="0" y="0"/>
            <a:chExt cx="6465712" cy="1997026"/>
          </a:xfrm>
        </p:grpSpPr>
        <p:grpSp>
          <p:nvGrpSpPr>
            <p:cNvPr name="Group 34" id="34"/>
            <p:cNvGrpSpPr/>
            <p:nvPr/>
          </p:nvGrpSpPr>
          <p:grpSpPr>
            <a:xfrm rot="5400000">
              <a:off x="953232" y="132564"/>
              <a:ext cx="351398" cy="232618"/>
              <a:chOff x="0" y="0"/>
              <a:chExt cx="812800" cy="538056"/>
            </a:xfrm>
          </p:grpSpPr>
          <p:sp>
            <p:nvSpPr>
              <p:cNvPr name="Freeform 35" id="35"/>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36" id="36"/>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37" id="37"/>
            <p:cNvSpPr txBox="true"/>
            <p:nvPr/>
          </p:nvSpPr>
          <p:spPr>
            <a:xfrm rot="0">
              <a:off x="4492" y="117821"/>
              <a:ext cx="885622" cy="252578"/>
            </a:xfrm>
            <a:prstGeom prst="rect">
              <a:avLst/>
            </a:prstGeom>
          </p:spPr>
          <p:txBody>
            <a:bodyPr anchor="t" rtlCol="false" tIns="0" lIns="0" bIns="0" rIns="0">
              <a:spAutoFit/>
            </a:bodyPr>
            <a:lstStyle/>
            <a:p>
              <a:pPr algn="just">
                <a:lnSpc>
                  <a:spcPts val="1411"/>
                </a:lnSpc>
              </a:pPr>
              <a:r>
                <a:rPr lang="en-US" b="true" sz="1237" spc="-37">
                  <a:solidFill>
                    <a:srgbClr val="6F2884"/>
                  </a:solidFill>
                  <a:latin typeface="Poppins Bold"/>
                  <a:ea typeface="Poppins Bold"/>
                  <a:cs typeface="Poppins Bold"/>
                  <a:sym typeface="Poppins Bold"/>
                </a:rPr>
                <a:t>KF519</a:t>
              </a:r>
            </a:p>
          </p:txBody>
        </p:sp>
        <p:sp>
          <p:nvSpPr>
            <p:cNvPr name="TextBox 38" id="38"/>
            <p:cNvSpPr txBox="true"/>
            <p:nvPr/>
          </p:nvSpPr>
          <p:spPr>
            <a:xfrm rot="0">
              <a:off x="1367749" y="0"/>
              <a:ext cx="5093471" cy="497745"/>
            </a:xfrm>
            <a:prstGeom prst="rect">
              <a:avLst/>
            </a:prstGeom>
          </p:spPr>
          <p:txBody>
            <a:bodyPr anchor="t" rtlCol="false" tIns="0" lIns="0" bIns="0" rIns="0">
              <a:spAutoFit/>
            </a:bodyPr>
            <a:lstStyle/>
            <a:p>
              <a:pPr algn="just">
                <a:lnSpc>
                  <a:spcPts val="1450"/>
                </a:lnSpc>
              </a:pPr>
              <a:r>
                <a:rPr lang="en-US" sz="1272" spc="-38">
                  <a:solidFill>
                    <a:srgbClr val="6F2884"/>
                  </a:solidFill>
                  <a:latin typeface="Poppins"/>
                  <a:ea typeface="Poppins"/>
                  <a:cs typeface="Poppins"/>
                  <a:sym typeface="Poppins"/>
                </a:rPr>
                <a:t>Analgesics</a:t>
              </a:r>
              <a:r>
                <a:rPr lang="en-US" sz="1272" spc="-38">
                  <a:solidFill>
                    <a:srgbClr val="6F2884"/>
                  </a:solidFill>
                  <a:latin typeface="Poppins"/>
                  <a:ea typeface="Poppins"/>
                  <a:cs typeface="Poppins"/>
                  <a:sym typeface="Poppins"/>
                </a:rPr>
                <a:t> and antipyretics, pyr</a:t>
              </a:r>
              <a:r>
                <a:rPr lang="en-US" sz="1272" spc="-38">
                  <a:solidFill>
                    <a:srgbClr val="6F2884"/>
                  </a:solidFill>
                  <a:latin typeface="Poppins"/>
                  <a:ea typeface="Poppins"/>
                  <a:cs typeface="Poppins"/>
                  <a:sym typeface="Poppins"/>
                </a:rPr>
                <a:t>azolones and anilides drugs</a:t>
              </a:r>
            </a:p>
          </p:txBody>
        </p:sp>
        <p:grpSp>
          <p:nvGrpSpPr>
            <p:cNvPr name="Group 39" id="39"/>
            <p:cNvGrpSpPr/>
            <p:nvPr/>
          </p:nvGrpSpPr>
          <p:grpSpPr>
            <a:xfrm rot="5400000">
              <a:off x="953232" y="652675"/>
              <a:ext cx="351398" cy="232618"/>
              <a:chOff x="0" y="0"/>
              <a:chExt cx="812800" cy="538056"/>
            </a:xfrm>
          </p:grpSpPr>
          <p:sp>
            <p:nvSpPr>
              <p:cNvPr name="Freeform 40" id="40"/>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41" id="41"/>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42" id="42"/>
            <p:cNvSpPr txBox="true"/>
            <p:nvPr/>
          </p:nvSpPr>
          <p:spPr>
            <a:xfrm rot="0">
              <a:off x="4492" y="637932"/>
              <a:ext cx="885622" cy="252578"/>
            </a:xfrm>
            <a:prstGeom prst="rect">
              <a:avLst/>
            </a:prstGeom>
          </p:spPr>
          <p:txBody>
            <a:bodyPr anchor="t" rtlCol="false" tIns="0" lIns="0" bIns="0" rIns="0">
              <a:spAutoFit/>
            </a:bodyPr>
            <a:lstStyle/>
            <a:p>
              <a:pPr algn="just">
                <a:lnSpc>
                  <a:spcPts val="1411"/>
                </a:lnSpc>
              </a:pPr>
              <a:r>
                <a:rPr lang="en-US" b="true" sz="1237" spc="-37">
                  <a:solidFill>
                    <a:srgbClr val="6F2884"/>
                  </a:solidFill>
                  <a:latin typeface="Poppins Bold"/>
                  <a:ea typeface="Poppins Bold"/>
                  <a:cs typeface="Poppins Bold"/>
                  <a:sym typeface="Poppins Bold"/>
                </a:rPr>
                <a:t>KF262</a:t>
              </a:r>
            </a:p>
          </p:txBody>
        </p:sp>
        <p:sp>
          <p:nvSpPr>
            <p:cNvPr name="TextBox 43" id="43"/>
            <p:cNvSpPr txBox="true"/>
            <p:nvPr/>
          </p:nvSpPr>
          <p:spPr>
            <a:xfrm rot="0">
              <a:off x="1372241" y="647457"/>
              <a:ext cx="5093471" cy="255338"/>
            </a:xfrm>
            <a:prstGeom prst="rect">
              <a:avLst/>
            </a:prstGeom>
          </p:spPr>
          <p:txBody>
            <a:bodyPr anchor="t" rtlCol="false" tIns="0" lIns="0" bIns="0" rIns="0">
              <a:spAutoFit/>
            </a:bodyPr>
            <a:lstStyle/>
            <a:p>
              <a:pPr algn="just">
                <a:lnSpc>
                  <a:spcPts val="1450"/>
                </a:lnSpc>
              </a:pPr>
              <a:r>
                <a:rPr lang="en-US" sz="1272" spc="-38">
                  <a:solidFill>
                    <a:srgbClr val="6F2884"/>
                  </a:solidFill>
                  <a:latin typeface="Poppins"/>
                  <a:ea typeface="Poppins"/>
                  <a:cs typeface="Poppins"/>
                  <a:sym typeface="Poppins"/>
                </a:rPr>
                <a:t>Psycholeptics, h</a:t>
              </a:r>
              <a:r>
                <a:rPr lang="en-US" sz="1272" spc="-38">
                  <a:solidFill>
                    <a:srgbClr val="6F2884"/>
                  </a:solidFill>
                  <a:latin typeface="Poppins"/>
                  <a:ea typeface="Poppins"/>
                  <a:cs typeface="Poppins"/>
                  <a:sym typeface="Poppins"/>
                </a:rPr>
                <a:t>ypn</a:t>
              </a:r>
              <a:r>
                <a:rPr lang="en-US" sz="1272" spc="-38">
                  <a:solidFill>
                    <a:srgbClr val="6F2884"/>
                  </a:solidFill>
                  <a:latin typeface="Poppins"/>
                  <a:ea typeface="Poppins"/>
                  <a:cs typeface="Poppins"/>
                  <a:sym typeface="Poppins"/>
                </a:rPr>
                <a:t>otics and sedatives drugs</a:t>
              </a:r>
            </a:p>
          </p:txBody>
        </p:sp>
        <p:grpSp>
          <p:nvGrpSpPr>
            <p:cNvPr name="Group 44" id="44"/>
            <p:cNvGrpSpPr/>
            <p:nvPr/>
          </p:nvGrpSpPr>
          <p:grpSpPr>
            <a:xfrm rot="5400000">
              <a:off x="953232" y="1178846"/>
              <a:ext cx="351398" cy="232618"/>
              <a:chOff x="0" y="0"/>
              <a:chExt cx="812800" cy="538056"/>
            </a:xfrm>
          </p:grpSpPr>
          <p:sp>
            <p:nvSpPr>
              <p:cNvPr name="Freeform 45" id="45"/>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46" id="46"/>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47" id="47"/>
            <p:cNvSpPr txBox="true"/>
            <p:nvPr/>
          </p:nvSpPr>
          <p:spPr>
            <a:xfrm rot="0">
              <a:off x="4492" y="1164104"/>
              <a:ext cx="885622" cy="252578"/>
            </a:xfrm>
            <a:prstGeom prst="rect">
              <a:avLst/>
            </a:prstGeom>
          </p:spPr>
          <p:txBody>
            <a:bodyPr anchor="t" rtlCol="false" tIns="0" lIns="0" bIns="0" rIns="0">
              <a:spAutoFit/>
            </a:bodyPr>
            <a:lstStyle/>
            <a:p>
              <a:pPr algn="just">
                <a:lnSpc>
                  <a:spcPts val="1411"/>
                </a:lnSpc>
              </a:pPr>
              <a:r>
                <a:rPr lang="en-US" b="true" sz="1237" spc="-37">
                  <a:solidFill>
                    <a:srgbClr val="6F2884"/>
                  </a:solidFill>
                  <a:latin typeface="Poppins Bold"/>
                  <a:ea typeface="Poppins Bold"/>
                  <a:cs typeface="Poppins Bold"/>
                  <a:sym typeface="Poppins Bold"/>
                </a:rPr>
                <a:t>KF346</a:t>
              </a:r>
            </a:p>
          </p:txBody>
        </p:sp>
        <p:sp>
          <p:nvSpPr>
            <p:cNvPr name="TextBox 48" id="48"/>
            <p:cNvSpPr txBox="true"/>
            <p:nvPr/>
          </p:nvSpPr>
          <p:spPr>
            <a:xfrm rot="0">
              <a:off x="1367749" y="1046283"/>
              <a:ext cx="5093471" cy="497745"/>
            </a:xfrm>
            <a:prstGeom prst="rect">
              <a:avLst/>
            </a:prstGeom>
          </p:spPr>
          <p:txBody>
            <a:bodyPr anchor="t" rtlCol="false" tIns="0" lIns="0" bIns="0" rIns="0">
              <a:spAutoFit/>
            </a:bodyPr>
            <a:lstStyle/>
            <a:p>
              <a:pPr algn="just">
                <a:lnSpc>
                  <a:spcPts val="1450"/>
                </a:lnSpc>
              </a:pPr>
              <a:r>
                <a:rPr lang="en-US" sz="1272" spc="-38">
                  <a:solidFill>
                    <a:srgbClr val="6F2884"/>
                  </a:solidFill>
                  <a:latin typeface="Poppins"/>
                  <a:ea typeface="Poppins"/>
                  <a:cs typeface="Poppins"/>
                  <a:sym typeface="Poppins"/>
                </a:rPr>
                <a:t>Non-steroidal anti-inflammatory drugs (NSAIDs), specifically the acetic acid derivatives subgroup.</a:t>
              </a:r>
            </a:p>
          </p:txBody>
        </p:sp>
        <p:grpSp>
          <p:nvGrpSpPr>
            <p:cNvPr name="Group 49" id="49"/>
            <p:cNvGrpSpPr/>
            <p:nvPr/>
          </p:nvGrpSpPr>
          <p:grpSpPr>
            <a:xfrm rot="5400000">
              <a:off x="948741" y="1705018"/>
              <a:ext cx="351398" cy="232618"/>
              <a:chOff x="0" y="0"/>
              <a:chExt cx="812800" cy="538056"/>
            </a:xfrm>
          </p:grpSpPr>
          <p:sp>
            <p:nvSpPr>
              <p:cNvPr name="Freeform 50" id="50"/>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51" id="51"/>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52" id="52"/>
            <p:cNvSpPr txBox="true"/>
            <p:nvPr/>
          </p:nvSpPr>
          <p:spPr>
            <a:xfrm rot="0">
              <a:off x="0" y="1690276"/>
              <a:ext cx="885622" cy="252578"/>
            </a:xfrm>
            <a:prstGeom prst="rect">
              <a:avLst/>
            </a:prstGeom>
          </p:spPr>
          <p:txBody>
            <a:bodyPr anchor="t" rtlCol="false" tIns="0" lIns="0" bIns="0" rIns="0">
              <a:spAutoFit/>
            </a:bodyPr>
            <a:lstStyle/>
            <a:p>
              <a:pPr algn="just">
                <a:lnSpc>
                  <a:spcPts val="1411"/>
                </a:lnSpc>
              </a:pPr>
              <a:r>
                <a:rPr lang="en-US" b="true" sz="1237" spc="-37">
                  <a:solidFill>
                    <a:srgbClr val="6F2884"/>
                  </a:solidFill>
                  <a:latin typeface="Poppins Bold"/>
                  <a:ea typeface="Poppins Bold"/>
                  <a:cs typeface="Poppins Bold"/>
                  <a:sym typeface="Poppins Bold"/>
                </a:rPr>
                <a:t>KF576</a:t>
              </a:r>
            </a:p>
          </p:txBody>
        </p:sp>
        <p:sp>
          <p:nvSpPr>
            <p:cNvPr name="TextBox 53" id="53"/>
            <p:cNvSpPr txBox="true"/>
            <p:nvPr/>
          </p:nvSpPr>
          <p:spPr>
            <a:xfrm rot="0">
              <a:off x="1367749" y="1699801"/>
              <a:ext cx="5093471" cy="255338"/>
            </a:xfrm>
            <a:prstGeom prst="rect">
              <a:avLst/>
            </a:prstGeom>
          </p:spPr>
          <p:txBody>
            <a:bodyPr anchor="t" rtlCol="false" tIns="0" lIns="0" bIns="0" rIns="0">
              <a:spAutoFit/>
            </a:bodyPr>
            <a:lstStyle/>
            <a:p>
              <a:pPr algn="just">
                <a:lnSpc>
                  <a:spcPts val="1450"/>
                </a:lnSpc>
              </a:pPr>
              <a:r>
                <a:rPr lang="en-US" sz="1272" spc="-38">
                  <a:solidFill>
                    <a:srgbClr val="6F2884"/>
                  </a:solidFill>
                  <a:latin typeface="Poppins"/>
                  <a:ea typeface="Poppins"/>
                  <a:cs typeface="Poppins"/>
                  <a:sym typeface="Poppins"/>
                </a:rPr>
                <a:t>Analgesics and antipyretics, salicylic acid drugs</a:t>
              </a:r>
            </a:p>
          </p:txBody>
        </p:sp>
      </p:grpSp>
      <p:grpSp>
        <p:nvGrpSpPr>
          <p:cNvPr name="Group 54" id="54"/>
          <p:cNvGrpSpPr/>
          <p:nvPr/>
        </p:nvGrpSpPr>
        <p:grpSpPr>
          <a:xfrm rot="0">
            <a:off x="12239366" y="1375560"/>
            <a:ext cx="5360119" cy="2400751"/>
            <a:chOff x="0" y="0"/>
            <a:chExt cx="1624441" cy="727573"/>
          </a:xfrm>
        </p:grpSpPr>
        <p:sp>
          <p:nvSpPr>
            <p:cNvPr name="Freeform 55" id="55"/>
            <p:cNvSpPr/>
            <p:nvPr/>
          </p:nvSpPr>
          <p:spPr>
            <a:xfrm flipH="false" flipV="false" rot="0">
              <a:off x="0" y="0"/>
              <a:ext cx="1624441" cy="727573"/>
            </a:xfrm>
            <a:custGeom>
              <a:avLst/>
              <a:gdLst/>
              <a:ahLst/>
              <a:cxnLst/>
              <a:rect r="r" b="b" t="t" l="l"/>
              <a:pathLst>
                <a:path h="727573" w="1624441">
                  <a:moveTo>
                    <a:pt x="43331" y="0"/>
                  </a:moveTo>
                  <a:lnTo>
                    <a:pt x="1581110" y="0"/>
                  </a:lnTo>
                  <a:cubicBezTo>
                    <a:pt x="1605041" y="0"/>
                    <a:pt x="1624441" y="19400"/>
                    <a:pt x="1624441" y="43331"/>
                  </a:cubicBezTo>
                  <a:lnTo>
                    <a:pt x="1624441" y="684242"/>
                  </a:lnTo>
                  <a:cubicBezTo>
                    <a:pt x="1624441" y="695734"/>
                    <a:pt x="1619876" y="706756"/>
                    <a:pt x="1611749" y="714882"/>
                  </a:cubicBezTo>
                  <a:cubicBezTo>
                    <a:pt x="1603623" y="723008"/>
                    <a:pt x="1592602" y="727573"/>
                    <a:pt x="1581110" y="727573"/>
                  </a:cubicBezTo>
                  <a:lnTo>
                    <a:pt x="43331" y="727573"/>
                  </a:lnTo>
                  <a:cubicBezTo>
                    <a:pt x="31839" y="727573"/>
                    <a:pt x="20817" y="723008"/>
                    <a:pt x="12691" y="714882"/>
                  </a:cubicBezTo>
                  <a:cubicBezTo>
                    <a:pt x="4565" y="706756"/>
                    <a:pt x="0" y="695734"/>
                    <a:pt x="0" y="684242"/>
                  </a:cubicBezTo>
                  <a:lnTo>
                    <a:pt x="0" y="43331"/>
                  </a:lnTo>
                  <a:cubicBezTo>
                    <a:pt x="0" y="31839"/>
                    <a:pt x="4565" y="20817"/>
                    <a:pt x="12691" y="12691"/>
                  </a:cubicBezTo>
                  <a:cubicBezTo>
                    <a:pt x="20817" y="4565"/>
                    <a:pt x="31839" y="0"/>
                    <a:pt x="43331" y="0"/>
                  </a:cubicBezTo>
                  <a:close/>
                </a:path>
              </a:pathLst>
            </a:custGeom>
            <a:solidFill>
              <a:srgbClr val="FFFFFF"/>
            </a:solidFill>
            <a:ln w="19050" cap="rnd">
              <a:solidFill>
                <a:srgbClr val="292929"/>
              </a:solidFill>
              <a:prstDash val="solid"/>
              <a:round/>
            </a:ln>
          </p:spPr>
        </p:sp>
        <p:sp>
          <p:nvSpPr>
            <p:cNvPr name="TextBox 56" id="56"/>
            <p:cNvSpPr txBox="true"/>
            <p:nvPr/>
          </p:nvSpPr>
          <p:spPr>
            <a:xfrm>
              <a:off x="0" y="-76200"/>
              <a:ext cx="1624441" cy="803773"/>
            </a:xfrm>
            <a:prstGeom prst="rect">
              <a:avLst/>
            </a:prstGeom>
          </p:spPr>
          <p:txBody>
            <a:bodyPr anchor="ctr" rtlCol="false" tIns="50800" lIns="50800" bIns="50800" rIns="50800"/>
            <a:lstStyle/>
            <a:p>
              <a:pPr algn="ctr">
                <a:lnSpc>
                  <a:spcPts val="3123"/>
                </a:lnSpc>
              </a:pPr>
            </a:p>
            <a:p>
              <a:pPr algn="ctr">
                <a:lnSpc>
                  <a:spcPts val="3123"/>
                </a:lnSpc>
              </a:pPr>
            </a:p>
          </p:txBody>
        </p:sp>
      </p:grpSp>
      <p:grpSp>
        <p:nvGrpSpPr>
          <p:cNvPr name="Group 57" id="57"/>
          <p:cNvGrpSpPr/>
          <p:nvPr/>
        </p:nvGrpSpPr>
        <p:grpSpPr>
          <a:xfrm rot="0">
            <a:off x="12493099" y="1526499"/>
            <a:ext cx="4852652" cy="2072052"/>
            <a:chOff x="0" y="0"/>
            <a:chExt cx="6470203" cy="2762737"/>
          </a:xfrm>
        </p:grpSpPr>
        <p:grpSp>
          <p:nvGrpSpPr>
            <p:cNvPr name="Group 58" id="58"/>
            <p:cNvGrpSpPr/>
            <p:nvPr/>
          </p:nvGrpSpPr>
          <p:grpSpPr>
            <a:xfrm rot="5400000">
              <a:off x="957724" y="59390"/>
              <a:ext cx="351398" cy="232618"/>
              <a:chOff x="0" y="0"/>
              <a:chExt cx="812800" cy="538056"/>
            </a:xfrm>
          </p:grpSpPr>
          <p:sp>
            <p:nvSpPr>
              <p:cNvPr name="Freeform 59" id="59"/>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60" id="60"/>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61" id="61"/>
            <p:cNvSpPr txBox="true"/>
            <p:nvPr/>
          </p:nvSpPr>
          <p:spPr>
            <a:xfrm rot="0">
              <a:off x="8983" y="44647"/>
              <a:ext cx="885622" cy="252578"/>
            </a:xfrm>
            <a:prstGeom prst="rect">
              <a:avLst/>
            </a:prstGeom>
          </p:spPr>
          <p:txBody>
            <a:bodyPr anchor="t" rtlCol="false" tIns="0" lIns="0" bIns="0" rIns="0">
              <a:spAutoFit/>
            </a:bodyPr>
            <a:lstStyle/>
            <a:p>
              <a:pPr algn="just">
                <a:lnSpc>
                  <a:spcPts val="1411"/>
                </a:lnSpc>
              </a:pPr>
              <a:r>
                <a:rPr lang="en-US" b="true" sz="1237" spc="-37">
                  <a:solidFill>
                    <a:srgbClr val="6F2884"/>
                  </a:solidFill>
                  <a:latin typeface="Poppins Bold"/>
                  <a:ea typeface="Poppins Bold"/>
                  <a:cs typeface="Poppins Bold"/>
                  <a:sym typeface="Poppins Bold"/>
                </a:rPr>
                <a:t>KF943</a:t>
              </a:r>
            </a:p>
          </p:txBody>
        </p:sp>
        <p:sp>
          <p:nvSpPr>
            <p:cNvPr name="TextBox 62" id="62"/>
            <p:cNvSpPr txBox="true"/>
            <p:nvPr/>
          </p:nvSpPr>
          <p:spPr>
            <a:xfrm rot="0">
              <a:off x="1376732" y="54172"/>
              <a:ext cx="5093471" cy="255338"/>
            </a:xfrm>
            <a:prstGeom prst="rect">
              <a:avLst/>
            </a:prstGeom>
          </p:spPr>
          <p:txBody>
            <a:bodyPr anchor="t" rtlCol="false" tIns="0" lIns="0" bIns="0" rIns="0">
              <a:spAutoFit/>
            </a:bodyPr>
            <a:lstStyle/>
            <a:p>
              <a:pPr algn="just">
                <a:lnSpc>
                  <a:spcPts val="1450"/>
                </a:lnSpc>
              </a:pPr>
              <a:r>
                <a:rPr lang="en-US" sz="1272" spc="-38">
                  <a:solidFill>
                    <a:srgbClr val="6F2884"/>
                  </a:solidFill>
                  <a:latin typeface="Poppins"/>
                  <a:ea typeface="Poppins"/>
                  <a:cs typeface="Poppins"/>
                  <a:sym typeface="Poppins"/>
                </a:rPr>
                <a:t>Analgesics and antipyretics, salicylic acid drugs</a:t>
              </a:r>
            </a:p>
          </p:txBody>
        </p:sp>
        <p:grpSp>
          <p:nvGrpSpPr>
            <p:cNvPr name="Group 63" id="63"/>
            <p:cNvGrpSpPr/>
            <p:nvPr/>
          </p:nvGrpSpPr>
          <p:grpSpPr>
            <a:xfrm rot="5400000">
              <a:off x="953232" y="585562"/>
              <a:ext cx="351398" cy="232618"/>
              <a:chOff x="0" y="0"/>
              <a:chExt cx="812800" cy="538056"/>
            </a:xfrm>
          </p:grpSpPr>
          <p:sp>
            <p:nvSpPr>
              <p:cNvPr name="Freeform 64" id="64"/>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65" id="65"/>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66" id="66"/>
            <p:cNvSpPr txBox="true"/>
            <p:nvPr/>
          </p:nvSpPr>
          <p:spPr>
            <a:xfrm rot="0">
              <a:off x="4492" y="570819"/>
              <a:ext cx="885622" cy="252578"/>
            </a:xfrm>
            <a:prstGeom prst="rect">
              <a:avLst/>
            </a:prstGeom>
          </p:spPr>
          <p:txBody>
            <a:bodyPr anchor="t" rtlCol="false" tIns="0" lIns="0" bIns="0" rIns="0">
              <a:spAutoFit/>
            </a:bodyPr>
            <a:lstStyle/>
            <a:p>
              <a:pPr algn="just">
                <a:lnSpc>
                  <a:spcPts val="1411"/>
                </a:lnSpc>
              </a:pPr>
              <a:r>
                <a:rPr lang="en-US" b="true" sz="1237" spc="-37">
                  <a:solidFill>
                    <a:srgbClr val="6F2884"/>
                  </a:solidFill>
                  <a:latin typeface="Poppins Bold"/>
                  <a:ea typeface="Poppins Bold"/>
                  <a:cs typeface="Poppins Bold"/>
                  <a:sym typeface="Poppins Bold"/>
                </a:rPr>
                <a:t>KF163</a:t>
              </a:r>
            </a:p>
          </p:txBody>
        </p:sp>
        <p:sp>
          <p:nvSpPr>
            <p:cNvPr name="TextBox 67" id="67"/>
            <p:cNvSpPr txBox="true"/>
            <p:nvPr/>
          </p:nvSpPr>
          <p:spPr>
            <a:xfrm rot="0">
              <a:off x="1367749" y="452998"/>
              <a:ext cx="5093471" cy="497745"/>
            </a:xfrm>
            <a:prstGeom prst="rect">
              <a:avLst/>
            </a:prstGeom>
          </p:spPr>
          <p:txBody>
            <a:bodyPr anchor="t" rtlCol="false" tIns="0" lIns="0" bIns="0" rIns="0">
              <a:spAutoFit/>
            </a:bodyPr>
            <a:lstStyle/>
            <a:p>
              <a:pPr algn="just">
                <a:lnSpc>
                  <a:spcPts val="1450"/>
                </a:lnSpc>
              </a:pPr>
              <a:r>
                <a:rPr lang="en-US" sz="1272" spc="-38">
                  <a:solidFill>
                    <a:srgbClr val="6F2884"/>
                  </a:solidFill>
                  <a:latin typeface="Poppins"/>
                  <a:ea typeface="Poppins"/>
                  <a:cs typeface="Poppins"/>
                  <a:sym typeface="Poppins"/>
                </a:rPr>
                <a:t>Non-steroidal anti-inflammatory drugs (NSAIDs), specifically the acetic acid derivatives subgroup.</a:t>
              </a:r>
            </a:p>
          </p:txBody>
        </p:sp>
        <p:grpSp>
          <p:nvGrpSpPr>
            <p:cNvPr name="Group 68" id="68"/>
            <p:cNvGrpSpPr/>
            <p:nvPr/>
          </p:nvGrpSpPr>
          <p:grpSpPr>
            <a:xfrm rot="5400000">
              <a:off x="957724" y="1111734"/>
              <a:ext cx="351398" cy="232618"/>
              <a:chOff x="0" y="0"/>
              <a:chExt cx="812800" cy="538056"/>
            </a:xfrm>
          </p:grpSpPr>
          <p:sp>
            <p:nvSpPr>
              <p:cNvPr name="Freeform 69" id="69"/>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70" id="70"/>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71" id="71"/>
            <p:cNvSpPr txBox="true"/>
            <p:nvPr/>
          </p:nvSpPr>
          <p:spPr>
            <a:xfrm rot="0">
              <a:off x="8983" y="1096991"/>
              <a:ext cx="885622" cy="252578"/>
            </a:xfrm>
            <a:prstGeom prst="rect">
              <a:avLst/>
            </a:prstGeom>
          </p:spPr>
          <p:txBody>
            <a:bodyPr anchor="t" rtlCol="false" tIns="0" lIns="0" bIns="0" rIns="0">
              <a:spAutoFit/>
            </a:bodyPr>
            <a:lstStyle/>
            <a:p>
              <a:pPr algn="just">
                <a:lnSpc>
                  <a:spcPts val="1411"/>
                </a:lnSpc>
              </a:pPr>
              <a:r>
                <a:rPr lang="en-US" b="true" sz="1237" spc="-37">
                  <a:solidFill>
                    <a:srgbClr val="6F2884"/>
                  </a:solidFill>
                  <a:latin typeface="Poppins Bold"/>
                  <a:ea typeface="Poppins Bold"/>
                  <a:cs typeface="Poppins Bold"/>
                  <a:sym typeface="Poppins Bold"/>
                </a:rPr>
                <a:t>KF299</a:t>
              </a:r>
            </a:p>
          </p:txBody>
        </p:sp>
        <p:sp>
          <p:nvSpPr>
            <p:cNvPr name="TextBox 72" id="72"/>
            <p:cNvSpPr txBox="true"/>
            <p:nvPr/>
          </p:nvSpPr>
          <p:spPr>
            <a:xfrm rot="0">
              <a:off x="1376732" y="1106516"/>
              <a:ext cx="5093471" cy="255338"/>
            </a:xfrm>
            <a:prstGeom prst="rect">
              <a:avLst/>
            </a:prstGeom>
          </p:spPr>
          <p:txBody>
            <a:bodyPr anchor="t" rtlCol="false" tIns="0" lIns="0" bIns="0" rIns="0">
              <a:spAutoFit/>
            </a:bodyPr>
            <a:lstStyle/>
            <a:p>
              <a:pPr algn="just">
                <a:lnSpc>
                  <a:spcPts val="1450"/>
                </a:lnSpc>
              </a:pPr>
              <a:r>
                <a:rPr lang="en-US" sz="1272" spc="-38">
                  <a:solidFill>
                    <a:srgbClr val="6F2884"/>
                  </a:solidFill>
                  <a:latin typeface="Poppins"/>
                  <a:ea typeface="Poppins"/>
                  <a:cs typeface="Poppins"/>
                  <a:sym typeface="Poppins"/>
                </a:rPr>
                <a:t>Psycholeptics, h</a:t>
              </a:r>
              <a:r>
                <a:rPr lang="en-US" sz="1272" spc="-38">
                  <a:solidFill>
                    <a:srgbClr val="6F2884"/>
                  </a:solidFill>
                  <a:latin typeface="Poppins"/>
                  <a:ea typeface="Poppins"/>
                  <a:cs typeface="Poppins"/>
                  <a:sym typeface="Poppins"/>
                </a:rPr>
                <a:t>ypn</a:t>
              </a:r>
              <a:r>
                <a:rPr lang="en-US" sz="1272" spc="-38">
                  <a:solidFill>
                    <a:srgbClr val="6F2884"/>
                  </a:solidFill>
                  <a:latin typeface="Poppins"/>
                  <a:ea typeface="Poppins"/>
                  <a:cs typeface="Poppins"/>
                  <a:sym typeface="Poppins"/>
                </a:rPr>
                <a:t>otics and sedatives drugs</a:t>
              </a:r>
            </a:p>
          </p:txBody>
        </p:sp>
        <p:grpSp>
          <p:nvGrpSpPr>
            <p:cNvPr name="Group 73" id="73"/>
            <p:cNvGrpSpPr/>
            <p:nvPr/>
          </p:nvGrpSpPr>
          <p:grpSpPr>
            <a:xfrm rot="5400000">
              <a:off x="948741" y="1564732"/>
              <a:ext cx="351398" cy="232618"/>
              <a:chOff x="0" y="0"/>
              <a:chExt cx="812800" cy="538056"/>
            </a:xfrm>
          </p:grpSpPr>
          <p:sp>
            <p:nvSpPr>
              <p:cNvPr name="Freeform 74" id="74"/>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75" id="75"/>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76" id="76"/>
            <p:cNvSpPr txBox="true"/>
            <p:nvPr/>
          </p:nvSpPr>
          <p:spPr>
            <a:xfrm rot="0">
              <a:off x="0" y="1549989"/>
              <a:ext cx="885622" cy="252578"/>
            </a:xfrm>
            <a:prstGeom prst="rect">
              <a:avLst/>
            </a:prstGeom>
          </p:spPr>
          <p:txBody>
            <a:bodyPr anchor="t" rtlCol="false" tIns="0" lIns="0" bIns="0" rIns="0">
              <a:spAutoFit/>
            </a:bodyPr>
            <a:lstStyle/>
            <a:p>
              <a:pPr algn="just">
                <a:lnSpc>
                  <a:spcPts val="1411"/>
                </a:lnSpc>
              </a:pPr>
              <a:r>
                <a:rPr lang="en-US" b="true" sz="1237" spc="-37">
                  <a:solidFill>
                    <a:srgbClr val="6F2884"/>
                  </a:solidFill>
                  <a:latin typeface="Poppins Bold"/>
                  <a:ea typeface="Poppins Bold"/>
                  <a:cs typeface="Poppins Bold"/>
                  <a:sym typeface="Poppins Bold"/>
                </a:rPr>
                <a:t>KF724</a:t>
              </a:r>
            </a:p>
          </p:txBody>
        </p:sp>
        <p:sp>
          <p:nvSpPr>
            <p:cNvPr name="TextBox 77" id="77"/>
            <p:cNvSpPr txBox="true"/>
            <p:nvPr/>
          </p:nvSpPr>
          <p:spPr>
            <a:xfrm rot="0">
              <a:off x="1367749" y="1559514"/>
              <a:ext cx="5093471" cy="255338"/>
            </a:xfrm>
            <a:prstGeom prst="rect">
              <a:avLst/>
            </a:prstGeom>
          </p:spPr>
          <p:txBody>
            <a:bodyPr anchor="t" rtlCol="false" tIns="0" lIns="0" bIns="0" rIns="0">
              <a:spAutoFit/>
            </a:bodyPr>
            <a:lstStyle/>
            <a:p>
              <a:pPr algn="just">
                <a:lnSpc>
                  <a:spcPts val="1450"/>
                </a:lnSpc>
              </a:pPr>
              <a:r>
                <a:rPr lang="en-US" sz="1272" spc="-38">
                  <a:solidFill>
                    <a:srgbClr val="6F2884"/>
                  </a:solidFill>
                  <a:latin typeface="Poppins"/>
                  <a:ea typeface="Poppins"/>
                  <a:cs typeface="Poppins"/>
                  <a:sym typeface="Poppins"/>
                </a:rPr>
                <a:t>Drugs for obstructive airway diseases</a:t>
              </a:r>
            </a:p>
          </p:txBody>
        </p:sp>
        <p:grpSp>
          <p:nvGrpSpPr>
            <p:cNvPr name="Group 78" id="78"/>
            <p:cNvGrpSpPr/>
            <p:nvPr/>
          </p:nvGrpSpPr>
          <p:grpSpPr>
            <a:xfrm rot="5400000">
              <a:off x="948741" y="2017730"/>
              <a:ext cx="351398" cy="232618"/>
              <a:chOff x="0" y="0"/>
              <a:chExt cx="812800" cy="538056"/>
            </a:xfrm>
          </p:grpSpPr>
          <p:sp>
            <p:nvSpPr>
              <p:cNvPr name="Freeform 79" id="79"/>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80" id="80"/>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81" id="81"/>
            <p:cNvSpPr txBox="true"/>
            <p:nvPr/>
          </p:nvSpPr>
          <p:spPr>
            <a:xfrm rot="0">
              <a:off x="0" y="2002988"/>
              <a:ext cx="885622" cy="252578"/>
            </a:xfrm>
            <a:prstGeom prst="rect">
              <a:avLst/>
            </a:prstGeom>
          </p:spPr>
          <p:txBody>
            <a:bodyPr anchor="t" rtlCol="false" tIns="0" lIns="0" bIns="0" rIns="0">
              <a:spAutoFit/>
            </a:bodyPr>
            <a:lstStyle/>
            <a:p>
              <a:pPr algn="just">
                <a:lnSpc>
                  <a:spcPts val="1411"/>
                </a:lnSpc>
              </a:pPr>
              <a:r>
                <a:rPr lang="en-US" b="true" sz="1237" spc="-37">
                  <a:solidFill>
                    <a:srgbClr val="6F2884"/>
                  </a:solidFill>
                  <a:latin typeface="Poppins Bold"/>
                  <a:ea typeface="Poppins Bold"/>
                  <a:cs typeface="Poppins Bold"/>
                  <a:sym typeface="Poppins Bold"/>
                </a:rPr>
                <a:t>KF147</a:t>
              </a:r>
            </a:p>
          </p:txBody>
        </p:sp>
        <p:sp>
          <p:nvSpPr>
            <p:cNvPr name="TextBox 82" id="82"/>
            <p:cNvSpPr txBox="true"/>
            <p:nvPr/>
          </p:nvSpPr>
          <p:spPr>
            <a:xfrm rot="0">
              <a:off x="1367749" y="2012513"/>
              <a:ext cx="5093471" cy="255338"/>
            </a:xfrm>
            <a:prstGeom prst="rect">
              <a:avLst/>
            </a:prstGeom>
          </p:spPr>
          <p:txBody>
            <a:bodyPr anchor="t" rtlCol="false" tIns="0" lIns="0" bIns="0" rIns="0">
              <a:spAutoFit/>
            </a:bodyPr>
            <a:lstStyle/>
            <a:p>
              <a:pPr algn="just">
                <a:lnSpc>
                  <a:spcPts val="1450"/>
                </a:lnSpc>
              </a:pPr>
              <a:r>
                <a:rPr lang="en-US" sz="1272" spc="-38">
                  <a:solidFill>
                    <a:srgbClr val="6F2884"/>
                  </a:solidFill>
                  <a:latin typeface="Poppins"/>
                  <a:ea typeface="Poppins"/>
                  <a:cs typeface="Poppins"/>
                  <a:sym typeface="Poppins"/>
                </a:rPr>
                <a:t>Antihistamines for systemic use</a:t>
              </a:r>
            </a:p>
          </p:txBody>
        </p:sp>
        <p:grpSp>
          <p:nvGrpSpPr>
            <p:cNvPr name="Group 83" id="83"/>
            <p:cNvGrpSpPr/>
            <p:nvPr/>
          </p:nvGrpSpPr>
          <p:grpSpPr>
            <a:xfrm rot="5400000">
              <a:off x="957724" y="2470728"/>
              <a:ext cx="351398" cy="232618"/>
              <a:chOff x="0" y="0"/>
              <a:chExt cx="812800" cy="538056"/>
            </a:xfrm>
          </p:grpSpPr>
          <p:sp>
            <p:nvSpPr>
              <p:cNvPr name="Freeform 84" id="84"/>
              <p:cNvSpPr/>
              <p:nvPr/>
            </p:nvSpPr>
            <p:spPr>
              <a:xfrm flipH="false" flipV="false" rot="0">
                <a:off x="0" y="0"/>
                <a:ext cx="812800" cy="538056"/>
              </a:xfrm>
              <a:custGeom>
                <a:avLst/>
                <a:gdLst/>
                <a:ahLst/>
                <a:cxnLst/>
                <a:rect r="r" b="b" t="t" l="l"/>
                <a:pathLst>
                  <a:path h="538056" w="812800">
                    <a:moveTo>
                      <a:pt x="406400" y="0"/>
                    </a:moveTo>
                    <a:lnTo>
                      <a:pt x="812800" y="538056"/>
                    </a:lnTo>
                    <a:lnTo>
                      <a:pt x="0" y="538056"/>
                    </a:lnTo>
                    <a:lnTo>
                      <a:pt x="406400" y="0"/>
                    </a:lnTo>
                    <a:close/>
                  </a:path>
                </a:pathLst>
              </a:custGeom>
              <a:solidFill>
                <a:srgbClr val="FFC054"/>
              </a:solidFill>
            </p:spPr>
          </p:sp>
          <p:sp>
            <p:nvSpPr>
              <p:cNvPr name="TextBox 85" id="85"/>
              <p:cNvSpPr txBox="true"/>
              <p:nvPr/>
            </p:nvSpPr>
            <p:spPr>
              <a:xfrm>
                <a:off x="127000" y="202187"/>
                <a:ext cx="558800" cy="297437"/>
              </a:xfrm>
              <a:prstGeom prst="rect">
                <a:avLst/>
              </a:prstGeom>
            </p:spPr>
            <p:txBody>
              <a:bodyPr anchor="ctr" rtlCol="false" tIns="45001" lIns="45001" bIns="45001" rIns="45001"/>
              <a:lstStyle/>
              <a:p>
                <a:pPr algn="ctr">
                  <a:lnSpc>
                    <a:spcPts val="2271"/>
                  </a:lnSpc>
                </a:pPr>
              </a:p>
            </p:txBody>
          </p:sp>
        </p:grpSp>
        <p:sp>
          <p:nvSpPr>
            <p:cNvPr name="TextBox 86" id="86"/>
            <p:cNvSpPr txBox="true"/>
            <p:nvPr/>
          </p:nvSpPr>
          <p:spPr>
            <a:xfrm rot="0">
              <a:off x="8983" y="2455986"/>
              <a:ext cx="885622" cy="252578"/>
            </a:xfrm>
            <a:prstGeom prst="rect">
              <a:avLst/>
            </a:prstGeom>
          </p:spPr>
          <p:txBody>
            <a:bodyPr anchor="t" rtlCol="false" tIns="0" lIns="0" bIns="0" rIns="0">
              <a:spAutoFit/>
            </a:bodyPr>
            <a:lstStyle/>
            <a:p>
              <a:pPr algn="just">
                <a:lnSpc>
                  <a:spcPts val="1411"/>
                </a:lnSpc>
              </a:pPr>
              <a:r>
                <a:rPr lang="en-US" b="true" sz="1237" spc="-37">
                  <a:solidFill>
                    <a:srgbClr val="6F2884"/>
                  </a:solidFill>
                  <a:latin typeface="Poppins Bold"/>
                  <a:ea typeface="Poppins Bold"/>
                  <a:cs typeface="Poppins Bold"/>
                  <a:sym typeface="Poppins Bold"/>
                </a:rPr>
                <a:t>KF664</a:t>
              </a:r>
            </a:p>
          </p:txBody>
        </p:sp>
        <p:sp>
          <p:nvSpPr>
            <p:cNvPr name="TextBox 87" id="87"/>
            <p:cNvSpPr txBox="true"/>
            <p:nvPr/>
          </p:nvSpPr>
          <p:spPr>
            <a:xfrm rot="0">
              <a:off x="1376732" y="2465511"/>
              <a:ext cx="5093471" cy="255338"/>
            </a:xfrm>
            <a:prstGeom prst="rect">
              <a:avLst/>
            </a:prstGeom>
          </p:spPr>
          <p:txBody>
            <a:bodyPr anchor="t" rtlCol="false" tIns="0" lIns="0" bIns="0" rIns="0">
              <a:spAutoFit/>
            </a:bodyPr>
            <a:lstStyle/>
            <a:p>
              <a:pPr algn="just">
                <a:lnSpc>
                  <a:spcPts val="1450"/>
                </a:lnSpc>
              </a:pPr>
              <a:r>
                <a:rPr lang="en-US" sz="1272" spc="-38">
                  <a:solidFill>
                    <a:srgbClr val="6F2884"/>
                  </a:solidFill>
                  <a:latin typeface="Poppins"/>
                  <a:ea typeface="Poppins"/>
                  <a:cs typeface="Poppins"/>
                  <a:sym typeface="Poppins"/>
                </a:rPr>
                <a:t>Psycholeptics, anxiolytic drugs</a:t>
              </a:r>
            </a:p>
          </p:txBody>
        </p:sp>
      </p:grpSp>
      <p:sp>
        <p:nvSpPr>
          <p:cNvPr name="TextBox 88" id="88"/>
          <p:cNvSpPr txBox="true"/>
          <p:nvPr/>
        </p:nvSpPr>
        <p:spPr>
          <a:xfrm rot="0">
            <a:off x="12276484" y="3988313"/>
            <a:ext cx="5323001" cy="3791516"/>
          </a:xfrm>
          <a:prstGeom prst="rect">
            <a:avLst/>
          </a:prstGeom>
        </p:spPr>
        <p:txBody>
          <a:bodyPr anchor="t" rtlCol="false" tIns="0" lIns="0" bIns="0" rIns="0">
            <a:spAutoFit/>
          </a:bodyPr>
          <a:lstStyle/>
          <a:p>
            <a:pPr algn="just">
              <a:lnSpc>
                <a:spcPts val="1709"/>
              </a:lnSpc>
            </a:pPr>
            <a:r>
              <a:rPr lang="en-US" b="true" sz="1500" spc="-44">
                <a:solidFill>
                  <a:srgbClr val="6F2884"/>
                </a:solidFill>
                <a:latin typeface="Poppins Bold"/>
                <a:ea typeface="Poppins Bold"/>
                <a:cs typeface="Poppins Bold"/>
                <a:sym typeface="Poppins Bold"/>
              </a:rPr>
              <a:t>Kimia Farma’s transaction volume is primarily driven by everyday pain, inflammation, allergy, sleep disorders, anxiety, and airway-related conditions, </a:t>
            </a:r>
            <a:r>
              <a:rPr lang="en-US" sz="1500" spc="-44">
                <a:solidFill>
                  <a:srgbClr val="000000"/>
                </a:solidFill>
                <a:latin typeface="Poppins"/>
                <a:ea typeface="Poppins"/>
                <a:cs typeface="Poppins"/>
                <a:sym typeface="Poppins"/>
              </a:rPr>
              <a:t>a pattern that is also reflected in the top product categories dominated by psycholeptics (hypnotics, sedatives, and anxiolytics), respiratory drugs, analgesics–antipyretics, antihistamines, and non-steroidal anti-inflammatory drugs (NSAIDs).</a:t>
            </a:r>
          </a:p>
          <a:p>
            <a:pPr algn="just">
              <a:lnSpc>
                <a:spcPts val="1709"/>
              </a:lnSpc>
            </a:pPr>
          </a:p>
          <a:p>
            <a:pPr algn="just">
              <a:lnSpc>
                <a:spcPts val="1709"/>
              </a:lnSpc>
            </a:pPr>
            <a:r>
              <a:rPr lang="en-US" sz="1500" spc="-44">
                <a:solidFill>
                  <a:srgbClr val="000000"/>
                </a:solidFill>
                <a:latin typeface="Poppins"/>
                <a:ea typeface="Poppins"/>
                <a:cs typeface="Poppins"/>
                <a:sym typeface="Poppins"/>
              </a:rPr>
              <a:t>Despite similarly high transaction volumes across the top products, their net sales performance varies significantly, indicating a clear monetization gap within the high-traffic portfolio. </a:t>
            </a:r>
            <a:r>
              <a:rPr lang="en-US" b="true" sz="1500" spc="-44">
                <a:solidFill>
                  <a:srgbClr val="6F2884"/>
                </a:solidFill>
                <a:latin typeface="Poppins Bold"/>
                <a:ea typeface="Poppins Bold"/>
                <a:cs typeface="Poppins Bold"/>
                <a:sym typeface="Poppins Bold"/>
              </a:rPr>
              <a:t>Some products already function as strong revenue generators with high value per transaction, while others primarily act as traffic drivers with relatively low revenue yield</a:t>
            </a:r>
            <a:r>
              <a:rPr lang="en-US" sz="1500" spc="-44">
                <a:solidFill>
                  <a:srgbClr val="000000"/>
                </a:solidFill>
                <a:latin typeface="Poppins"/>
                <a:ea typeface="Poppins"/>
                <a:cs typeface="Poppins"/>
                <a:sym typeface="Poppins"/>
              </a:rPr>
              <a:t>, </a:t>
            </a:r>
            <a:r>
              <a:rPr lang="en-US" b="true" sz="1500" spc="-44">
                <a:solidFill>
                  <a:srgbClr val="000000"/>
                </a:solidFill>
                <a:latin typeface="Poppins Bold"/>
                <a:ea typeface="Poppins Bold"/>
                <a:cs typeface="Poppins Bold"/>
                <a:sym typeface="Poppins Bold"/>
              </a:rPr>
              <a:t>highlighting the need for targeted pricing, bundling, and product positioning strategies to improve overall revenue quality</a:t>
            </a:r>
            <a:r>
              <a:rPr lang="en-US" sz="1500" spc="-44">
                <a:solidFill>
                  <a:srgbClr val="000000"/>
                </a:solidFill>
                <a:latin typeface="Poppins"/>
                <a:ea typeface="Poppins"/>
                <a:cs typeface="Poppins"/>
                <a:sym typeface="Poppins"/>
              </a:rPr>
              <a:t>.</a:t>
            </a:r>
          </a:p>
          <a:p>
            <a:pPr algn="just">
              <a:lnSpc>
                <a:spcPts val="170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69231" y="270786"/>
            <a:ext cx="2030254" cy="885698"/>
          </a:xfrm>
          <a:custGeom>
            <a:avLst/>
            <a:gdLst/>
            <a:ahLst/>
            <a:cxnLst/>
            <a:rect r="r" b="b" t="t" l="l"/>
            <a:pathLst>
              <a:path h="885698" w="2030254">
                <a:moveTo>
                  <a:pt x="0" y="0"/>
                </a:moveTo>
                <a:lnTo>
                  <a:pt x="2030254" y="0"/>
                </a:lnTo>
                <a:lnTo>
                  <a:pt x="2030254" y="885699"/>
                </a:lnTo>
                <a:lnTo>
                  <a:pt x="0" y="885699"/>
                </a:lnTo>
                <a:lnTo>
                  <a:pt x="0" y="0"/>
                </a:lnTo>
                <a:close/>
              </a:path>
            </a:pathLst>
          </a:custGeom>
          <a:blipFill>
            <a:blip r:embed="rId2"/>
            <a:stretch>
              <a:fillRect l="0" t="0" r="0" b="0"/>
            </a:stretch>
          </a:blipFill>
        </p:spPr>
      </p:sp>
      <p:grpSp>
        <p:nvGrpSpPr>
          <p:cNvPr name="Group 3" id="3"/>
          <p:cNvGrpSpPr/>
          <p:nvPr/>
        </p:nvGrpSpPr>
        <p:grpSpPr>
          <a:xfrm rot="0">
            <a:off x="667324" y="762625"/>
            <a:ext cx="5469888" cy="4380875"/>
            <a:chOff x="0" y="0"/>
            <a:chExt cx="7293184" cy="5841167"/>
          </a:xfrm>
        </p:grpSpPr>
        <p:grpSp>
          <p:nvGrpSpPr>
            <p:cNvPr name="Group 4" id="4"/>
            <p:cNvGrpSpPr/>
            <p:nvPr/>
          </p:nvGrpSpPr>
          <p:grpSpPr>
            <a:xfrm rot="0">
              <a:off x="0" y="198285"/>
              <a:ext cx="7293184" cy="5642882"/>
              <a:chOff x="0" y="0"/>
              <a:chExt cx="1657707" cy="1282601"/>
            </a:xfrm>
          </p:grpSpPr>
          <p:sp>
            <p:nvSpPr>
              <p:cNvPr name="Freeform 5" id="5"/>
              <p:cNvSpPr/>
              <p:nvPr/>
            </p:nvSpPr>
            <p:spPr>
              <a:xfrm flipH="false" flipV="false" rot="0">
                <a:off x="0" y="0"/>
                <a:ext cx="1657707" cy="1282601"/>
              </a:xfrm>
              <a:custGeom>
                <a:avLst/>
                <a:gdLst/>
                <a:ahLst/>
                <a:cxnLst/>
                <a:rect r="r" b="b" t="t" l="l"/>
                <a:pathLst>
                  <a:path h="1282601" w="1657707">
                    <a:moveTo>
                      <a:pt x="42461" y="0"/>
                    </a:moveTo>
                    <a:lnTo>
                      <a:pt x="1615246" y="0"/>
                    </a:lnTo>
                    <a:cubicBezTo>
                      <a:pt x="1626508" y="0"/>
                      <a:pt x="1637308" y="4474"/>
                      <a:pt x="1645271" y="12437"/>
                    </a:cubicBezTo>
                    <a:cubicBezTo>
                      <a:pt x="1653234" y="20400"/>
                      <a:pt x="1657707" y="31200"/>
                      <a:pt x="1657707" y="42461"/>
                    </a:cubicBezTo>
                    <a:lnTo>
                      <a:pt x="1657707" y="1240140"/>
                    </a:lnTo>
                    <a:cubicBezTo>
                      <a:pt x="1657707" y="1263591"/>
                      <a:pt x="1638697" y="1282601"/>
                      <a:pt x="1615246" y="1282601"/>
                    </a:cubicBezTo>
                    <a:lnTo>
                      <a:pt x="42461" y="1282601"/>
                    </a:lnTo>
                    <a:cubicBezTo>
                      <a:pt x="19010" y="1282601"/>
                      <a:pt x="0" y="1263591"/>
                      <a:pt x="0" y="1240140"/>
                    </a:cubicBezTo>
                    <a:lnTo>
                      <a:pt x="0" y="42461"/>
                    </a:lnTo>
                    <a:cubicBezTo>
                      <a:pt x="0" y="19010"/>
                      <a:pt x="19010" y="0"/>
                      <a:pt x="42461" y="0"/>
                    </a:cubicBezTo>
                    <a:close/>
                  </a:path>
                </a:pathLst>
              </a:custGeom>
              <a:solidFill>
                <a:srgbClr val="FFFFFF"/>
              </a:solidFill>
              <a:ln w="19050" cap="rnd">
                <a:solidFill>
                  <a:srgbClr val="292929"/>
                </a:solidFill>
                <a:prstDash val="solid"/>
                <a:round/>
              </a:ln>
            </p:spPr>
          </p:sp>
          <p:sp>
            <p:nvSpPr>
              <p:cNvPr name="TextBox 6" id="6"/>
              <p:cNvSpPr txBox="true"/>
              <p:nvPr/>
            </p:nvSpPr>
            <p:spPr>
              <a:xfrm>
                <a:off x="0" y="-76200"/>
                <a:ext cx="1657707" cy="1358801"/>
              </a:xfrm>
              <a:prstGeom prst="rect">
                <a:avLst/>
              </a:prstGeom>
            </p:spPr>
            <p:txBody>
              <a:bodyPr anchor="ctr" rtlCol="false" tIns="50800" lIns="50800" bIns="50800" rIns="50800"/>
              <a:lstStyle/>
              <a:p>
                <a:pPr algn="ctr">
                  <a:lnSpc>
                    <a:spcPts val="3123"/>
                  </a:lnSpc>
                </a:pPr>
              </a:p>
              <a:p>
                <a:pPr algn="ctr">
                  <a:lnSpc>
                    <a:spcPts val="3123"/>
                  </a:lnSpc>
                </a:pPr>
              </a:p>
            </p:txBody>
          </p:sp>
        </p:grpSp>
        <p:grpSp>
          <p:nvGrpSpPr>
            <p:cNvPr name="Group 7" id="7"/>
            <p:cNvGrpSpPr/>
            <p:nvPr/>
          </p:nvGrpSpPr>
          <p:grpSpPr>
            <a:xfrm rot="0">
              <a:off x="523849" y="0"/>
              <a:ext cx="2291155" cy="559187"/>
              <a:chOff x="0" y="0"/>
              <a:chExt cx="1325290" cy="323455"/>
            </a:xfrm>
          </p:grpSpPr>
          <p:sp>
            <p:nvSpPr>
              <p:cNvPr name="Freeform 8" id="8"/>
              <p:cNvSpPr/>
              <p:nvPr/>
            </p:nvSpPr>
            <p:spPr>
              <a:xfrm flipH="false" flipV="false" rot="0">
                <a:off x="0" y="0"/>
                <a:ext cx="1325290" cy="323455"/>
              </a:xfrm>
              <a:custGeom>
                <a:avLst/>
                <a:gdLst/>
                <a:ahLst/>
                <a:cxnLst/>
                <a:rect r="r" b="b" t="t" l="l"/>
                <a:pathLst>
                  <a:path h="323455" w="1325290">
                    <a:moveTo>
                      <a:pt x="67581" y="0"/>
                    </a:moveTo>
                    <a:lnTo>
                      <a:pt x="1257709" y="0"/>
                    </a:lnTo>
                    <a:cubicBezTo>
                      <a:pt x="1295033" y="0"/>
                      <a:pt x="1325290" y="30257"/>
                      <a:pt x="1325290" y="67581"/>
                    </a:cubicBezTo>
                    <a:lnTo>
                      <a:pt x="1325290" y="255874"/>
                    </a:lnTo>
                    <a:cubicBezTo>
                      <a:pt x="1325290" y="273798"/>
                      <a:pt x="1318170" y="290987"/>
                      <a:pt x="1305496" y="303661"/>
                    </a:cubicBezTo>
                    <a:cubicBezTo>
                      <a:pt x="1292822" y="316335"/>
                      <a:pt x="1275633" y="323455"/>
                      <a:pt x="1257709" y="323455"/>
                    </a:cubicBezTo>
                    <a:lnTo>
                      <a:pt x="67581" y="323455"/>
                    </a:lnTo>
                    <a:cubicBezTo>
                      <a:pt x="30257" y="323455"/>
                      <a:pt x="0" y="293198"/>
                      <a:pt x="0" y="255874"/>
                    </a:cubicBezTo>
                    <a:lnTo>
                      <a:pt x="0" y="67581"/>
                    </a:lnTo>
                    <a:cubicBezTo>
                      <a:pt x="0" y="30257"/>
                      <a:pt x="30257" y="0"/>
                      <a:pt x="67581" y="0"/>
                    </a:cubicBezTo>
                    <a:close/>
                  </a:path>
                </a:pathLst>
              </a:custGeom>
              <a:solidFill>
                <a:srgbClr val="FFC054"/>
              </a:solidFill>
            </p:spPr>
          </p:sp>
          <p:sp>
            <p:nvSpPr>
              <p:cNvPr name="TextBox 9" id="9"/>
              <p:cNvSpPr txBox="true"/>
              <p:nvPr/>
            </p:nvSpPr>
            <p:spPr>
              <a:xfrm>
                <a:off x="0" y="-76200"/>
                <a:ext cx="1325290" cy="399655"/>
              </a:xfrm>
              <a:prstGeom prst="rect">
                <a:avLst/>
              </a:prstGeom>
            </p:spPr>
            <p:txBody>
              <a:bodyPr anchor="ctr" rtlCol="false" tIns="40695" lIns="40695" bIns="40695" rIns="40695"/>
              <a:lstStyle/>
              <a:p>
                <a:pPr algn="ctr">
                  <a:lnSpc>
                    <a:spcPts val="3123"/>
                  </a:lnSpc>
                </a:pPr>
              </a:p>
            </p:txBody>
          </p:sp>
        </p:grpSp>
        <p:sp>
          <p:nvSpPr>
            <p:cNvPr name="TextBox 10" id="10"/>
            <p:cNvSpPr txBox="true"/>
            <p:nvPr/>
          </p:nvSpPr>
          <p:spPr>
            <a:xfrm rot="0">
              <a:off x="586538" y="147912"/>
              <a:ext cx="2165777" cy="263363"/>
            </a:xfrm>
            <a:prstGeom prst="rect">
              <a:avLst/>
            </a:prstGeom>
          </p:spPr>
          <p:txBody>
            <a:bodyPr anchor="t" rtlCol="false" tIns="0" lIns="0" bIns="0" rIns="0">
              <a:spAutoFit/>
            </a:bodyPr>
            <a:lstStyle/>
            <a:p>
              <a:pPr algn="ctr">
                <a:lnSpc>
                  <a:spcPts val="1429"/>
                </a:lnSpc>
              </a:pPr>
              <a:r>
                <a:rPr lang="en-US" b="true" sz="1299" spc="-51">
                  <a:solidFill>
                    <a:srgbClr val="6F2884"/>
                  </a:solidFill>
                  <a:latin typeface="Poppins Bold"/>
                  <a:ea typeface="Poppins Bold"/>
                  <a:cs typeface="Poppins Bold"/>
                  <a:sym typeface="Poppins Bold"/>
                </a:rPr>
                <a:t>Recommendation</a:t>
              </a:r>
            </a:p>
          </p:txBody>
        </p:sp>
        <p:sp>
          <p:nvSpPr>
            <p:cNvPr name="TextBox 11" id="11"/>
            <p:cNvSpPr txBox="true"/>
            <p:nvPr/>
          </p:nvSpPr>
          <p:spPr>
            <a:xfrm rot="0">
              <a:off x="268475" y="751590"/>
              <a:ext cx="6756235" cy="4772878"/>
            </a:xfrm>
            <a:prstGeom prst="rect">
              <a:avLst/>
            </a:prstGeom>
          </p:spPr>
          <p:txBody>
            <a:bodyPr anchor="t" rtlCol="false" tIns="0" lIns="0" bIns="0" rIns="0">
              <a:spAutoFit/>
            </a:bodyPr>
            <a:lstStyle/>
            <a:p>
              <a:pPr algn="just" marL="323850" indent="-161925" lvl="1">
                <a:lnSpc>
                  <a:spcPts val="1709"/>
                </a:lnSpc>
                <a:buFont typeface="Arial"/>
                <a:buChar char="•"/>
              </a:pPr>
              <a:r>
                <a:rPr lang="en-US" sz="1500" spc="-44">
                  <a:solidFill>
                    <a:srgbClr val="000000"/>
                  </a:solidFill>
                  <a:latin typeface="Poppins"/>
                  <a:ea typeface="Poppins"/>
                  <a:cs typeface="Poppins"/>
                  <a:sym typeface="Poppins"/>
                </a:rPr>
                <a:t>Prioritize </a:t>
              </a:r>
              <a:r>
                <a:rPr lang="en-US" b="true" sz="1500" spc="-44">
                  <a:solidFill>
                    <a:srgbClr val="000000"/>
                  </a:solidFill>
                  <a:latin typeface="Poppins Bold"/>
                  <a:ea typeface="Poppins Bold"/>
                  <a:cs typeface="Poppins Bold"/>
                  <a:sym typeface="Poppins Bold"/>
                </a:rPr>
                <a:t>high-revenue and high-margin products</a:t>
              </a:r>
              <a:r>
                <a:rPr lang="en-US" sz="1500" spc="-44">
                  <a:solidFill>
                    <a:srgbClr val="000000"/>
                  </a:solidFill>
                  <a:latin typeface="Poppins"/>
                  <a:ea typeface="Poppins"/>
                  <a:cs typeface="Poppins"/>
                  <a:sym typeface="Poppins"/>
                </a:rPr>
                <a:t> </a:t>
              </a:r>
              <a:r>
                <a:rPr lang="en-US" b="true" sz="1500" spc="-44">
                  <a:solidFill>
                    <a:srgbClr val="000000"/>
                  </a:solidFill>
                  <a:latin typeface="Poppins Bold"/>
                  <a:ea typeface="Poppins Bold"/>
                  <a:cs typeface="Poppins Bold"/>
                  <a:sym typeface="Poppins Bold"/>
                </a:rPr>
                <a:t>through improved shelf visibility, stronger stock allocation, and active pharmacist recommendations</a:t>
              </a:r>
              <a:r>
                <a:rPr lang="en-US" sz="1500" spc="-44">
                  <a:solidFill>
                    <a:srgbClr val="000000"/>
                  </a:solidFill>
                  <a:latin typeface="Poppins"/>
                  <a:ea typeface="Poppins"/>
                  <a:cs typeface="Poppins"/>
                  <a:sym typeface="Poppins"/>
                </a:rPr>
                <a:t> to maximize return from existing traffic, while ensuring consistent availability of stable-demand categories such as psycholeptics, NSAIDs, and respiratory drugs to sustain traffic.</a:t>
              </a:r>
            </a:p>
            <a:p>
              <a:pPr algn="just" marL="323850" indent="-161925" lvl="1">
                <a:lnSpc>
                  <a:spcPts val="1709"/>
                </a:lnSpc>
                <a:buFont typeface="Arial"/>
                <a:buChar char="•"/>
              </a:pPr>
              <a:r>
                <a:rPr lang="en-US" sz="1500" spc="-44">
                  <a:solidFill>
                    <a:srgbClr val="000000"/>
                  </a:solidFill>
                  <a:latin typeface="Poppins"/>
                  <a:ea typeface="Poppins"/>
                  <a:cs typeface="Poppins"/>
                  <a:sym typeface="Poppins"/>
                </a:rPr>
                <a:t>Increase monetization of </a:t>
              </a:r>
              <a:r>
                <a:rPr lang="en-US" b="true" sz="1500" spc="-44">
                  <a:solidFill>
                    <a:srgbClr val="000000"/>
                  </a:solidFill>
                  <a:latin typeface="Poppins Bold"/>
                  <a:ea typeface="Poppins Bold"/>
                  <a:cs typeface="Poppins Bold"/>
                  <a:sym typeface="Poppins Bold"/>
                </a:rPr>
                <a:t>high-volume, low-yield products through pharmacist-guided recommendations and optimized pack sizes</a:t>
              </a:r>
              <a:r>
                <a:rPr lang="en-US" sz="1500" spc="-44">
                  <a:solidFill>
                    <a:srgbClr val="000000"/>
                  </a:solidFill>
                  <a:latin typeface="Poppins"/>
                  <a:ea typeface="Poppins"/>
                  <a:cs typeface="Poppins"/>
                  <a:sym typeface="Poppins"/>
                </a:rPr>
                <a:t> without compromising patient safety.</a:t>
              </a:r>
            </a:p>
            <a:p>
              <a:pPr algn="just" marL="323850" indent="-161925" lvl="1">
                <a:lnSpc>
                  <a:spcPts val="1709"/>
                </a:lnSpc>
                <a:buFont typeface="Arial"/>
                <a:buChar char="•"/>
              </a:pPr>
              <a:r>
                <a:rPr lang="en-US" b="true" sz="1500" spc="-44">
                  <a:solidFill>
                    <a:srgbClr val="000000"/>
                  </a:solidFill>
                  <a:latin typeface="Poppins Bold"/>
                  <a:ea typeface="Poppins Bold"/>
                  <a:cs typeface="Poppins Bold"/>
                  <a:sym typeface="Poppins Bold"/>
                </a:rPr>
                <a:t>Strengthen cross-selling strategies </a:t>
              </a:r>
              <a:r>
                <a:rPr lang="en-US" sz="1500" spc="-44">
                  <a:solidFill>
                    <a:srgbClr val="000000"/>
                  </a:solidFill>
                  <a:latin typeface="Poppins"/>
                  <a:ea typeface="Poppins"/>
                  <a:cs typeface="Poppins"/>
                  <a:sym typeface="Poppins"/>
                </a:rPr>
                <a:t>from entry-level products to higher-value chronic care, wellness, and premium formulations to increase basket size </a:t>
              </a:r>
              <a:r>
                <a:rPr lang="en-US" b="true" sz="1500" spc="-44">
                  <a:solidFill>
                    <a:srgbClr val="000000"/>
                  </a:solidFill>
                  <a:latin typeface="Poppins Bold"/>
                  <a:ea typeface="Poppins Bold"/>
                  <a:cs typeface="Poppins Bold"/>
                  <a:sym typeface="Poppins Bold"/>
                </a:rPr>
                <a:t>through clinically relevant complementary offerings such as vitamins and wellness supplements</a:t>
              </a:r>
              <a:r>
                <a:rPr lang="en-US" sz="1500" spc="-44">
                  <a:solidFill>
                    <a:srgbClr val="000000"/>
                  </a:solidFill>
                  <a:latin typeface="Poppins"/>
                  <a:ea typeface="Poppins"/>
                  <a:cs typeface="Poppins"/>
                  <a:sym typeface="Poppins"/>
                </a:rPr>
                <a:t>.</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69231" y="270786"/>
            <a:ext cx="2030254" cy="885698"/>
          </a:xfrm>
          <a:custGeom>
            <a:avLst/>
            <a:gdLst/>
            <a:ahLst/>
            <a:cxnLst/>
            <a:rect r="r" b="b" t="t" l="l"/>
            <a:pathLst>
              <a:path h="885698" w="2030254">
                <a:moveTo>
                  <a:pt x="0" y="0"/>
                </a:moveTo>
                <a:lnTo>
                  <a:pt x="2030254" y="0"/>
                </a:lnTo>
                <a:lnTo>
                  <a:pt x="2030254" y="885699"/>
                </a:lnTo>
                <a:lnTo>
                  <a:pt x="0" y="885699"/>
                </a:lnTo>
                <a:lnTo>
                  <a:pt x="0" y="0"/>
                </a:lnTo>
                <a:close/>
              </a:path>
            </a:pathLst>
          </a:custGeom>
          <a:blipFill>
            <a:blip r:embed="rId2"/>
            <a:stretch>
              <a:fillRect l="0" t="0" r="0" b="0"/>
            </a:stretch>
          </a:blipFill>
        </p:spPr>
      </p:sp>
      <p:grpSp>
        <p:nvGrpSpPr>
          <p:cNvPr name="Group 3" id="3"/>
          <p:cNvGrpSpPr/>
          <p:nvPr/>
        </p:nvGrpSpPr>
        <p:grpSpPr>
          <a:xfrm rot="0">
            <a:off x="321465" y="415804"/>
            <a:ext cx="5470929" cy="854981"/>
            <a:chOff x="0" y="0"/>
            <a:chExt cx="2069752" cy="323455"/>
          </a:xfrm>
        </p:grpSpPr>
        <p:sp>
          <p:nvSpPr>
            <p:cNvPr name="Freeform 4" id="4"/>
            <p:cNvSpPr/>
            <p:nvPr/>
          </p:nvSpPr>
          <p:spPr>
            <a:xfrm flipH="false" flipV="false" rot="0">
              <a:off x="0" y="0"/>
              <a:ext cx="2069752" cy="323455"/>
            </a:xfrm>
            <a:custGeom>
              <a:avLst/>
              <a:gdLst/>
              <a:ahLst/>
              <a:cxnLst/>
              <a:rect r="r" b="b" t="t" l="l"/>
              <a:pathLst>
                <a:path h="323455" w="2069752">
                  <a:moveTo>
                    <a:pt x="49529" y="0"/>
                  </a:moveTo>
                  <a:lnTo>
                    <a:pt x="2020224" y="0"/>
                  </a:lnTo>
                  <a:cubicBezTo>
                    <a:pt x="2047578" y="0"/>
                    <a:pt x="2069752" y="22175"/>
                    <a:pt x="2069752" y="49529"/>
                  </a:cubicBezTo>
                  <a:lnTo>
                    <a:pt x="2069752" y="273926"/>
                  </a:lnTo>
                  <a:cubicBezTo>
                    <a:pt x="2069752" y="301280"/>
                    <a:pt x="2047578" y="323455"/>
                    <a:pt x="2020224" y="323455"/>
                  </a:cubicBezTo>
                  <a:lnTo>
                    <a:pt x="49529" y="323455"/>
                  </a:lnTo>
                  <a:cubicBezTo>
                    <a:pt x="22175" y="323455"/>
                    <a:pt x="0" y="301280"/>
                    <a:pt x="0" y="273926"/>
                  </a:cubicBezTo>
                  <a:lnTo>
                    <a:pt x="0" y="49529"/>
                  </a:lnTo>
                  <a:cubicBezTo>
                    <a:pt x="0" y="22175"/>
                    <a:pt x="22175" y="0"/>
                    <a:pt x="49529" y="0"/>
                  </a:cubicBezTo>
                  <a:close/>
                </a:path>
              </a:pathLst>
            </a:custGeom>
            <a:solidFill>
              <a:srgbClr val="FFC054"/>
            </a:solidFill>
          </p:spPr>
        </p:sp>
        <p:sp>
          <p:nvSpPr>
            <p:cNvPr name="TextBox 5" id="5"/>
            <p:cNvSpPr txBox="true"/>
            <p:nvPr/>
          </p:nvSpPr>
          <p:spPr>
            <a:xfrm>
              <a:off x="0" y="-76200"/>
              <a:ext cx="2069752" cy="399655"/>
            </a:xfrm>
            <a:prstGeom prst="rect">
              <a:avLst/>
            </a:prstGeom>
          </p:spPr>
          <p:txBody>
            <a:bodyPr anchor="ctr" rtlCol="false" tIns="40695" lIns="40695" bIns="40695" rIns="40695"/>
            <a:lstStyle/>
            <a:p>
              <a:pPr algn="ctr">
                <a:lnSpc>
                  <a:spcPts val="3123"/>
                </a:lnSpc>
              </a:pPr>
            </a:p>
          </p:txBody>
        </p:sp>
      </p:grpSp>
      <p:sp>
        <p:nvSpPr>
          <p:cNvPr name="Freeform 6" id="6"/>
          <p:cNvSpPr/>
          <p:nvPr/>
        </p:nvSpPr>
        <p:spPr>
          <a:xfrm flipH="false" flipV="false" rot="0">
            <a:off x="418021" y="2293929"/>
            <a:ext cx="5374373" cy="863965"/>
          </a:xfrm>
          <a:custGeom>
            <a:avLst/>
            <a:gdLst/>
            <a:ahLst/>
            <a:cxnLst/>
            <a:rect r="r" b="b" t="t" l="l"/>
            <a:pathLst>
              <a:path h="863965" w="5374373">
                <a:moveTo>
                  <a:pt x="0" y="0"/>
                </a:moveTo>
                <a:lnTo>
                  <a:pt x="5374373" y="0"/>
                </a:lnTo>
                <a:lnTo>
                  <a:pt x="5374373" y="863965"/>
                </a:lnTo>
                <a:lnTo>
                  <a:pt x="0" y="863965"/>
                </a:lnTo>
                <a:lnTo>
                  <a:pt x="0" y="0"/>
                </a:lnTo>
                <a:close/>
              </a:path>
            </a:pathLst>
          </a:custGeom>
          <a:blipFill>
            <a:blip r:embed="rId3"/>
            <a:stretch>
              <a:fillRect l="0" t="0" r="0" b="0"/>
            </a:stretch>
          </a:blipFill>
        </p:spPr>
      </p:sp>
      <p:grpSp>
        <p:nvGrpSpPr>
          <p:cNvPr name="Group 7" id="7"/>
          <p:cNvGrpSpPr/>
          <p:nvPr/>
        </p:nvGrpSpPr>
        <p:grpSpPr>
          <a:xfrm rot="0">
            <a:off x="465646" y="3319819"/>
            <a:ext cx="5326748" cy="2458261"/>
            <a:chOff x="0" y="0"/>
            <a:chExt cx="1614327" cy="745002"/>
          </a:xfrm>
        </p:grpSpPr>
        <p:sp>
          <p:nvSpPr>
            <p:cNvPr name="Freeform 8" id="8"/>
            <p:cNvSpPr/>
            <p:nvPr/>
          </p:nvSpPr>
          <p:spPr>
            <a:xfrm flipH="false" flipV="false" rot="0">
              <a:off x="0" y="0"/>
              <a:ext cx="1614327" cy="745002"/>
            </a:xfrm>
            <a:custGeom>
              <a:avLst/>
              <a:gdLst/>
              <a:ahLst/>
              <a:cxnLst/>
              <a:rect r="r" b="b" t="t" l="l"/>
              <a:pathLst>
                <a:path h="745002" w="1614327">
                  <a:moveTo>
                    <a:pt x="43602" y="0"/>
                  </a:moveTo>
                  <a:lnTo>
                    <a:pt x="1570725" y="0"/>
                  </a:lnTo>
                  <a:cubicBezTo>
                    <a:pt x="1594806" y="0"/>
                    <a:pt x="1614327" y="19521"/>
                    <a:pt x="1614327" y="43602"/>
                  </a:cubicBezTo>
                  <a:lnTo>
                    <a:pt x="1614327" y="701400"/>
                  </a:lnTo>
                  <a:cubicBezTo>
                    <a:pt x="1614327" y="712964"/>
                    <a:pt x="1609734" y="724054"/>
                    <a:pt x="1601557" y="732231"/>
                  </a:cubicBezTo>
                  <a:cubicBezTo>
                    <a:pt x="1593380" y="740408"/>
                    <a:pt x="1582289" y="745002"/>
                    <a:pt x="1570725" y="745002"/>
                  </a:cubicBezTo>
                  <a:lnTo>
                    <a:pt x="43602" y="745002"/>
                  </a:lnTo>
                  <a:cubicBezTo>
                    <a:pt x="19521" y="745002"/>
                    <a:pt x="0" y="725481"/>
                    <a:pt x="0" y="701400"/>
                  </a:cubicBezTo>
                  <a:lnTo>
                    <a:pt x="0" y="43602"/>
                  </a:lnTo>
                  <a:cubicBezTo>
                    <a:pt x="0" y="32038"/>
                    <a:pt x="4594" y="20948"/>
                    <a:pt x="12771" y="12771"/>
                  </a:cubicBezTo>
                  <a:cubicBezTo>
                    <a:pt x="20948" y="4594"/>
                    <a:pt x="32038" y="0"/>
                    <a:pt x="43602" y="0"/>
                  </a:cubicBezTo>
                  <a:close/>
                </a:path>
              </a:pathLst>
            </a:custGeom>
            <a:solidFill>
              <a:srgbClr val="FFFFFF"/>
            </a:solidFill>
            <a:ln w="19050" cap="rnd">
              <a:solidFill>
                <a:srgbClr val="292929"/>
              </a:solidFill>
              <a:prstDash val="solid"/>
              <a:round/>
            </a:ln>
          </p:spPr>
        </p:sp>
        <p:sp>
          <p:nvSpPr>
            <p:cNvPr name="TextBox 9" id="9"/>
            <p:cNvSpPr txBox="true"/>
            <p:nvPr/>
          </p:nvSpPr>
          <p:spPr>
            <a:xfrm>
              <a:off x="0" y="-76200"/>
              <a:ext cx="1614327" cy="821202"/>
            </a:xfrm>
            <a:prstGeom prst="rect">
              <a:avLst/>
            </a:prstGeom>
          </p:spPr>
          <p:txBody>
            <a:bodyPr anchor="ctr" rtlCol="false" tIns="50800" lIns="50800" bIns="50800" rIns="50800"/>
            <a:lstStyle/>
            <a:p>
              <a:pPr algn="ctr">
                <a:lnSpc>
                  <a:spcPts val="3123"/>
                </a:lnSpc>
              </a:pPr>
            </a:p>
            <a:p>
              <a:pPr algn="ctr">
                <a:lnSpc>
                  <a:spcPts val="3123"/>
                </a:lnSpc>
              </a:pPr>
            </a:p>
          </p:txBody>
        </p:sp>
      </p:grpSp>
      <p:sp>
        <p:nvSpPr>
          <p:cNvPr name="TextBox 10" id="10"/>
          <p:cNvSpPr txBox="true"/>
          <p:nvPr/>
        </p:nvSpPr>
        <p:spPr>
          <a:xfrm rot="0">
            <a:off x="734224" y="3534152"/>
            <a:ext cx="4789592" cy="2020071"/>
          </a:xfrm>
          <a:prstGeom prst="rect">
            <a:avLst/>
          </a:prstGeom>
        </p:spPr>
        <p:txBody>
          <a:bodyPr anchor="t" rtlCol="false" tIns="0" lIns="0" bIns="0" rIns="0">
            <a:spAutoFit/>
          </a:bodyPr>
          <a:lstStyle/>
          <a:p>
            <a:pPr algn="just">
              <a:lnSpc>
                <a:spcPts val="1596"/>
              </a:lnSpc>
            </a:pPr>
            <a:r>
              <a:rPr lang="en-US" sz="1400" spc="-42">
                <a:solidFill>
                  <a:srgbClr val="000000"/>
                </a:solidFill>
                <a:latin typeface="Poppins"/>
                <a:ea typeface="Poppins"/>
                <a:cs typeface="Poppins"/>
                <a:sym typeface="Poppins"/>
              </a:rPr>
              <a:t>Customer behavior at Kimia Farma remains volume-driven, as reflected in an </a:t>
            </a:r>
            <a:r>
              <a:rPr lang="en-US" b="true" sz="1400" spc="-42">
                <a:solidFill>
                  <a:srgbClr val="6F2884"/>
                </a:solidFill>
                <a:latin typeface="Poppins Bold"/>
                <a:ea typeface="Poppins Bold"/>
                <a:cs typeface="Poppins Bold"/>
                <a:sym typeface="Poppins Bold"/>
              </a:rPr>
              <a:t>average basket size of 1.0 indicating mostly single-item purchases per visit</a:t>
            </a:r>
            <a:r>
              <a:rPr lang="en-US" sz="1400" spc="-42">
                <a:solidFill>
                  <a:srgbClr val="000000"/>
                </a:solidFill>
                <a:latin typeface="Poppins"/>
                <a:ea typeface="Poppins"/>
                <a:cs typeface="Poppins"/>
                <a:sym typeface="Poppins"/>
              </a:rPr>
              <a:t>. While average basket value (Rp477.61 thousand) and profit per transaction (Rp135.64 thousand) remain stable with slight growth, </a:t>
            </a:r>
            <a:r>
              <a:rPr lang="en-US" b="true" sz="1400" spc="-42">
                <a:solidFill>
                  <a:srgbClr val="6F2884"/>
                </a:solidFill>
                <a:latin typeface="Poppins Bold"/>
                <a:ea typeface="Poppins Bold"/>
                <a:cs typeface="Poppins Bold"/>
                <a:sym typeface="Poppins Bold"/>
              </a:rPr>
              <a:t>the sharp 33.2% increase in customer lifetime value to Rp91.21 million</a:t>
            </a:r>
            <a:r>
              <a:rPr lang="en-US" sz="1400" spc="-42">
                <a:solidFill>
                  <a:srgbClr val="000000"/>
                </a:solidFill>
                <a:latin typeface="Poppins"/>
                <a:ea typeface="Poppins"/>
                <a:cs typeface="Poppins"/>
                <a:sym typeface="Poppins"/>
              </a:rPr>
              <a:t> signals significantly stronger long-term customer value, highlighting clear </a:t>
            </a:r>
            <a:r>
              <a:rPr lang="en-US" b="true" sz="1400" spc="-42">
                <a:solidFill>
                  <a:srgbClr val="6F2884"/>
                </a:solidFill>
                <a:latin typeface="Poppins Bold"/>
                <a:ea typeface="Poppins Bold"/>
                <a:cs typeface="Poppins Bold"/>
                <a:sym typeface="Poppins Bold"/>
              </a:rPr>
              <a:t>upside potential through basket size expansion and cross-selling strategies</a:t>
            </a:r>
            <a:r>
              <a:rPr lang="en-US" sz="1400" spc="-42">
                <a:solidFill>
                  <a:srgbClr val="000000"/>
                </a:solidFill>
                <a:latin typeface="Poppins"/>
                <a:ea typeface="Poppins"/>
                <a:cs typeface="Poppins"/>
                <a:sym typeface="Poppins"/>
              </a:rPr>
              <a:t>.</a:t>
            </a:r>
          </a:p>
        </p:txBody>
      </p:sp>
      <p:sp>
        <p:nvSpPr>
          <p:cNvPr name="Freeform 11" id="11"/>
          <p:cNvSpPr/>
          <p:nvPr/>
        </p:nvSpPr>
        <p:spPr>
          <a:xfrm flipH="false" flipV="false" rot="0">
            <a:off x="465646" y="7392790"/>
            <a:ext cx="5326748" cy="2041491"/>
          </a:xfrm>
          <a:custGeom>
            <a:avLst/>
            <a:gdLst/>
            <a:ahLst/>
            <a:cxnLst/>
            <a:rect r="r" b="b" t="t" l="l"/>
            <a:pathLst>
              <a:path h="2041491" w="5326748">
                <a:moveTo>
                  <a:pt x="0" y="0"/>
                </a:moveTo>
                <a:lnTo>
                  <a:pt x="5326748" y="0"/>
                </a:lnTo>
                <a:lnTo>
                  <a:pt x="5326748" y="2041491"/>
                </a:lnTo>
                <a:lnTo>
                  <a:pt x="0" y="2041491"/>
                </a:lnTo>
                <a:lnTo>
                  <a:pt x="0" y="0"/>
                </a:lnTo>
                <a:close/>
              </a:path>
            </a:pathLst>
          </a:custGeom>
          <a:blipFill>
            <a:blip r:embed="rId4"/>
            <a:stretch>
              <a:fillRect l="0" t="0" r="0" b="0"/>
            </a:stretch>
          </a:blipFill>
        </p:spPr>
      </p:sp>
      <p:sp>
        <p:nvSpPr>
          <p:cNvPr name="Freeform 12" id="12"/>
          <p:cNvSpPr/>
          <p:nvPr/>
        </p:nvSpPr>
        <p:spPr>
          <a:xfrm flipH="false" flipV="false" rot="0">
            <a:off x="6370141" y="1832645"/>
            <a:ext cx="5326748" cy="2151352"/>
          </a:xfrm>
          <a:custGeom>
            <a:avLst/>
            <a:gdLst/>
            <a:ahLst/>
            <a:cxnLst/>
            <a:rect r="r" b="b" t="t" l="l"/>
            <a:pathLst>
              <a:path h="2151352" w="5326748">
                <a:moveTo>
                  <a:pt x="0" y="0"/>
                </a:moveTo>
                <a:lnTo>
                  <a:pt x="5326748" y="0"/>
                </a:lnTo>
                <a:lnTo>
                  <a:pt x="5326748" y="2151352"/>
                </a:lnTo>
                <a:lnTo>
                  <a:pt x="0" y="2151352"/>
                </a:lnTo>
                <a:lnTo>
                  <a:pt x="0" y="0"/>
                </a:lnTo>
                <a:close/>
              </a:path>
            </a:pathLst>
          </a:custGeom>
          <a:blipFill>
            <a:blip r:embed="rId5"/>
            <a:stretch>
              <a:fillRect l="0" t="0" r="0" b="0"/>
            </a:stretch>
          </a:blipFill>
        </p:spPr>
      </p:sp>
      <p:sp>
        <p:nvSpPr>
          <p:cNvPr name="TextBox 13" id="13"/>
          <p:cNvSpPr txBox="true"/>
          <p:nvPr/>
        </p:nvSpPr>
        <p:spPr>
          <a:xfrm rot="0">
            <a:off x="321465" y="415804"/>
            <a:ext cx="5470929" cy="876374"/>
          </a:xfrm>
          <a:prstGeom prst="rect">
            <a:avLst/>
          </a:prstGeom>
        </p:spPr>
        <p:txBody>
          <a:bodyPr anchor="t" rtlCol="false" tIns="0" lIns="0" bIns="0" rIns="0">
            <a:spAutoFit/>
          </a:bodyPr>
          <a:lstStyle/>
          <a:p>
            <a:pPr algn="ctr">
              <a:lnSpc>
                <a:spcPts val="3300"/>
              </a:lnSpc>
            </a:pPr>
            <a:r>
              <a:rPr lang="en-US" b="true" sz="3000" spc="-120">
                <a:solidFill>
                  <a:srgbClr val="6F2884"/>
                </a:solidFill>
                <a:latin typeface="Poppins Bold"/>
                <a:ea typeface="Poppins Bold"/>
                <a:cs typeface="Poppins Bold"/>
                <a:sym typeface="Poppins Bold"/>
              </a:rPr>
              <a:t>Micro Analysis - Customer Analysis</a:t>
            </a:r>
          </a:p>
        </p:txBody>
      </p:sp>
      <p:sp>
        <p:nvSpPr>
          <p:cNvPr name="TextBox 14" id="14"/>
          <p:cNvSpPr txBox="true"/>
          <p:nvPr/>
        </p:nvSpPr>
        <p:spPr>
          <a:xfrm rot="0">
            <a:off x="465646" y="1823120"/>
            <a:ext cx="5698500" cy="309859"/>
          </a:xfrm>
          <a:prstGeom prst="rect">
            <a:avLst/>
          </a:prstGeom>
        </p:spPr>
        <p:txBody>
          <a:bodyPr anchor="t" rtlCol="false" tIns="0" lIns="0" bIns="0" rIns="0">
            <a:spAutoFit/>
          </a:bodyPr>
          <a:lstStyle/>
          <a:p>
            <a:pPr algn="just">
              <a:lnSpc>
                <a:spcPts val="2367"/>
              </a:lnSpc>
            </a:pPr>
            <a:r>
              <a:rPr lang="en-US" b="true" sz="2006" spc="-90">
                <a:solidFill>
                  <a:srgbClr val="6F2884"/>
                </a:solidFill>
                <a:latin typeface="Poppins Bold"/>
                <a:ea typeface="Poppins Bold"/>
                <a:cs typeface="Poppins Bold"/>
                <a:sym typeface="Poppins Bold"/>
              </a:rPr>
              <a:t>Key Metrics</a:t>
            </a:r>
          </a:p>
        </p:txBody>
      </p:sp>
      <p:sp>
        <p:nvSpPr>
          <p:cNvPr name="TextBox 15" id="15"/>
          <p:cNvSpPr txBox="true"/>
          <p:nvPr/>
        </p:nvSpPr>
        <p:spPr>
          <a:xfrm rot="0">
            <a:off x="465646" y="6330530"/>
            <a:ext cx="5326748" cy="900334"/>
          </a:xfrm>
          <a:prstGeom prst="rect">
            <a:avLst/>
          </a:prstGeom>
        </p:spPr>
        <p:txBody>
          <a:bodyPr anchor="t" rtlCol="false" tIns="0" lIns="0" bIns="0" rIns="0">
            <a:spAutoFit/>
          </a:bodyPr>
          <a:lstStyle/>
          <a:p>
            <a:pPr algn="just">
              <a:lnSpc>
                <a:spcPts val="2367"/>
              </a:lnSpc>
            </a:pPr>
            <a:r>
              <a:rPr lang="en-US" b="true" sz="2006" spc="-90">
                <a:solidFill>
                  <a:srgbClr val="6F2884"/>
                </a:solidFill>
                <a:latin typeface="Poppins Bold"/>
                <a:ea typeface="Poppins Bold"/>
                <a:cs typeface="Poppins Bold"/>
                <a:sym typeface="Poppins Bold"/>
              </a:rPr>
              <a:t>Q1: What key factors drive customer loyalty and repeat purchase behavior at Kimia Farma?</a:t>
            </a:r>
          </a:p>
        </p:txBody>
      </p:sp>
      <p:sp>
        <p:nvSpPr>
          <p:cNvPr name="TextBox 16" id="16"/>
          <p:cNvSpPr txBox="true"/>
          <p:nvPr/>
        </p:nvSpPr>
        <p:spPr>
          <a:xfrm rot="0">
            <a:off x="6370141" y="4128702"/>
            <a:ext cx="5326748" cy="3219998"/>
          </a:xfrm>
          <a:prstGeom prst="rect">
            <a:avLst/>
          </a:prstGeom>
        </p:spPr>
        <p:txBody>
          <a:bodyPr anchor="t" rtlCol="false" tIns="0" lIns="0" bIns="0" rIns="0">
            <a:spAutoFit/>
          </a:bodyPr>
          <a:lstStyle/>
          <a:p>
            <a:pPr algn="just">
              <a:lnSpc>
                <a:spcPts val="1596"/>
              </a:lnSpc>
            </a:pPr>
            <a:r>
              <a:rPr lang="en-US" sz="1400" spc="-42">
                <a:solidFill>
                  <a:srgbClr val="000000"/>
                </a:solidFill>
                <a:latin typeface="Poppins"/>
                <a:ea typeface="Poppins"/>
                <a:cs typeface="Poppins"/>
                <a:sym typeface="Poppins"/>
              </a:rPr>
              <a:t>The customer segmentation and top customers by transactions show that loyal customers dominate both the highest transaction frequency and profit contribution across multiple branches. </a:t>
            </a:r>
            <a:r>
              <a:rPr lang="en-US" b="true" sz="1400" spc="-42">
                <a:solidFill>
                  <a:srgbClr val="6F2884"/>
                </a:solidFill>
                <a:latin typeface="Poppins Bold"/>
                <a:ea typeface="Poppins Bold"/>
                <a:cs typeface="Poppins Bold"/>
                <a:sym typeface="Poppins Bold"/>
              </a:rPr>
              <a:t>Customers with repeated transactions consistently generate strong net profit even with relatively controlled average discounts, indicating that loyalty is driven more by repeat behavior and perceived value than by aggressive discount dependency</a:t>
            </a:r>
            <a:r>
              <a:rPr lang="en-US" sz="1400" spc="-42">
                <a:solidFill>
                  <a:srgbClr val="000000"/>
                </a:solidFill>
                <a:latin typeface="Poppins"/>
                <a:ea typeface="Poppins"/>
                <a:cs typeface="Poppins"/>
                <a:sym typeface="Poppins"/>
              </a:rPr>
              <a:t>. </a:t>
            </a:r>
          </a:p>
          <a:p>
            <a:pPr algn="just">
              <a:lnSpc>
                <a:spcPts val="1596"/>
              </a:lnSpc>
            </a:pPr>
          </a:p>
          <a:p>
            <a:pPr algn="just">
              <a:lnSpc>
                <a:spcPts val="1596"/>
              </a:lnSpc>
            </a:pPr>
            <a:r>
              <a:rPr lang="en-US" sz="1400" spc="-42">
                <a:solidFill>
                  <a:srgbClr val="000000"/>
                </a:solidFill>
                <a:latin typeface="Poppins"/>
                <a:ea typeface="Poppins"/>
                <a:cs typeface="Poppins"/>
                <a:sym typeface="Poppins"/>
              </a:rPr>
              <a:t>The presence of these customers across different branches further highlights the </a:t>
            </a:r>
            <a:r>
              <a:rPr lang="en-US" b="true" sz="1400" spc="-42">
                <a:solidFill>
                  <a:srgbClr val="6F2884"/>
                </a:solidFill>
                <a:latin typeface="Poppins Bold"/>
                <a:ea typeface="Poppins Bold"/>
                <a:cs typeface="Poppins Bold"/>
                <a:sym typeface="Poppins Bold"/>
              </a:rPr>
              <a:t>critical role of store experience, service quality, and local relationship management in sustaining loyalty, rather than pricing incentives alone</a:t>
            </a:r>
            <a:r>
              <a:rPr lang="en-US" sz="1400" spc="-42">
                <a:solidFill>
                  <a:srgbClr val="000000"/>
                </a:solidFill>
                <a:latin typeface="Poppins"/>
                <a:ea typeface="Poppins"/>
                <a:cs typeface="Poppins"/>
                <a:sym typeface="Poppins"/>
              </a:rPr>
              <a:t>. In essence, Kimia Farma’s top profit contributors are not one-time buyers, but customers with stable engagement and consistent repeat purchasing patterns.</a:t>
            </a:r>
          </a:p>
        </p:txBody>
      </p:sp>
      <p:grpSp>
        <p:nvGrpSpPr>
          <p:cNvPr name="Group 17" id="17"/>
          <p:cNvGrpSpPr/>
          <p:nvPr/>
        </p:nvGrpSpPr>
        <p:grpSpPr>
          <a:xfrm rot="0">
            <a:off x="6373888" y="7710795"/>
            <a:ext cx="5323001" cy="2233734"/>
            <a:chOff x="0" y="0"/>
            <a:chExt cx="1613192" cy="676957"/>
          </a:xfrm>
        </p:grpSpPr>
        <p:sp>
          <p:nvSpPr>
            <p:cNvPr name="Freeform 18" id="18"/>
            <p:cNvSpPr/>
            <p:nvPr/>
          </p:nvSpPr>
          <p:spPr>
            <a:xfrm flipH="false" flipV="false" rot="0">
              <a:off x="0" y="0"/>
              <a:ext cx="1613192" cy="676957"/>
            </a:xfrm>
            <a:custGeom>
              <a:avLst/>
              <a:gdLst/>
              <a:ahLst/>
              <a:cxnLst/>
              <a:rect r="r" b="b" t="t" l="l"/>
              <a:pathLst>
                <a:path h="676957" w="1613192">
                  <a:moveTo>
                    <a:pt x="43633" y="0"/>
                  </a:moveTo>
                  <a:lnTo>
                    <a:pt x="1569559" y="0"/>
                  </a:lnTo>
                  <a:cubicBezTo>
                    <a:pt x="1581131" y="0"/>
                    <a:pt x="1592229" y="4597"/>
                    <a:pt x="1600412" y="12780"/>
                  </a:cubicBezTo>
                  <a:cubicBezTo>
                    <a:pt x="1608595" y="20963"/>
                    <a:pt x="1613192" y="32061"/>
                    <a:pt x="1613192" y="43633"/>
                  </a:cubicBezTo>
                  <a:lnTo>
                    <a:pt x="1613192" y="633324"/>
                  </a:lnTo>
                  <a:cubicBezTo>
                    <a:pt x="1613192" y="644896"/>
                    <a:pt x="1608595" y="655994"/>
                    <a:pt x="1600412" y="664177"/>
                  </a:cubicBezTo>
                  <a:cubicBezTo>
                    <a:pt x="1592229" y="672360"/>
                    <a:pt x="1581131" y="676957"/>
                    <a:pt x="1569559" y="676957"/>
                  </a:cubicBezTo>
                  <a:lnTo>
                    <a:pt x="43633" y="676957"/>
                  </a:lnTo>
                  <a:cubicBezTo>
                    <a:pt x="32061" y="676957"/>
                    <a:pt x="20963" y="672360"/>
                    <a:pt x="12780" y="664177"/>
                  </a:cubicBezTo>
                  <a:cubicBezTo>
                    <a:pt x="4597" y="655994"/>
                    <a:pt x="0" y="644896"/>
                    <a:pt x="0" y="633324"/>
                  </a:cubicBezTo>
                  <a:lnTo>
                    <a:pt x="0" y="43633"/>
                  </a:lnTo>
                  <a:cubicBezTo>
                    <a:pt x="0" y="32061"/>
                    <a:pt x="4597" y="20963"/>
                    <a:pt x="12780" y="12780"/>
                  </a:cubicBezTo>
                  <a:cubicBezTo>
                    <a:pt x="20963" y="4597"/>
                    <a:pt x="32061" y="0"/>
                    <a:pt x="43633" y="0"/>
                  </a:cubicBezTo>
                  <a:close/>
                </a:path>
              </a:pathLst>
            </a:custGeom>
            <a:solidFill>
              <a:srgbClr val="FFFFFF"/>
            </a:solidFill>
            <a:ln w="19050" cap="rnd">
              <a:solidFill>
                <a:srgbClr val="292929"/>
              </a:solidFill>
              <a:prstDash val="solid"/>
              <a:round/>
            </a:ln>
          </p:spPr>
        </p:sp>
        <p:sp>
          <p:nvSpPr>
            <p:cNvPr name="TextBox 19" id="19"/>
            <p:cNvSpPr txBox="true"/>
            <p:nvPr/>
          </p:nvSpPr>
          <p:spPr>
            <a:xfrm>
              <a:off x="0" y="-76200"/>
              <a:ext cx="1613192" cy="753157"/>
            </a:xfrm>
            <a:prstGeom prst="rect">
              <a:avLst/>
            </a:prstGeom>
          </p:spPr>
          <p:txBody>
            <a:bodyPr anchor="ctr" rtlCol="false" tIns="50800" lIns="50800" bIns="50800" rIns="50800"/>
            <a:lstStyle/>
            <a:p>
              <a:pPr algn="ctr">
                <a:lnSpc>
                  <a:spcPts val="3123"/>
                </a:lnSpc>
              </a:pPr>
            </a:p>
            <a:p>
              <a:pPr algn="ctr">
                <a:lnSpc>
                  <a:spcPts val="3123"/>
                </a:lnSpc>
              </a:pPr>
            </a:p>
          </p:txBody>
        </p:sp>
      </p:grpSp>
      <p:grpSp>
        <p:nvGrpSpPr>
          <p:cNvPr name="Group 20" id="20"/>
          <p:cNvGrpSpPr/>
          <p:nvPr/>
        </p:nvGrpSpPr>
        <p:grpSpPr>
          <a:xfrm rot="0">
            <a:off x="6648710" y="7501100"/>
            <a:ext cx="1784527" cy="419391"/>
            <a:chOff x="0" y="0"/>
            <a:chExt cx="1376317" cy="323455"/>
          </a:xfrm>
        </p:grpSpPr>
        <p:sp>
          <p:nvSpPr>
            <p:cNvPr name="Freeform 21" id="21"/>
            <p:cNvSpPr/>
            <p:nvPr/>
          </p:nvSpPr>
          <p:spPr>
            <a:xfrm flipH="false" flipV="false" rot="0">
              <a:off x="0" y="0"/>
              <a:ext cx="1376317" cy="323455"/>
            </a:xfrm>
            <a:custGeom>
              <a:avLst/>
              <a:gdLst/>
              <a:ahLst/>
              <a:cxnLst/>
              <a:rect r="r" b="b" t="t" l="l"/>
              <a:pathLst>
                <a:path h="323455" w="1376317">
                  <a:moveTo>
                    <a:pt x="65075" y="0"/>
                  </a:moveTo>
                  <a:lnTo>
                    <a:pt x="1311241" y="0"/>
                  </a:lnTo>
                  <a:cubicBezTo>
                    <a:pt x="1328500" y="0"/>
                    <a:pt x="1345052" y="6856"/>
                    <a:pt x="1357256" y="19060"/>
                  </a:cubicBezTo>
                  <a:cubicBezTo>
                    <a:pt x="1369460" y="31264"/>
                    <a:pt x="1376317" y="47816"/>
                    <a:pt x="1376317" y="65075"/>
                  </a:cubicBezTo>
                  <a:lnTo>
                    <a:pt x="1376317" y="258380"/>
                  </a:lnTo>
                  <a:cubicBezTo>
                    <a:pt x="1376317" y="294320"/>
                    <a:pt x="1347181" y="323455"/>
                    <a:pt x="1311241" y="323455"/>
                  </a:cubicBezTo>
                  <a:lnTo>
                    <a:pt x="65075" y="323455"/>
                  </a:lnTo>
                  <a:cubicBezTo>
                    <a:pt x="29135" y="323455"/>
                    <a:pt x="0" y="294320"/>
                    <a:pt x="0" y="258380"/>
                  </a:cubicBezTo>
                  <a:lnTo>
                    <a:pt x="0" y="65075"/>
                  </a:lnTo>
                  <a:cubicBezTo>
                    <a:pt x="0" y="29135"/>
                    <a:pt x="29135" y="0"/>
                    <a:pt x="65075" y="0"/>
                  </a:cubicBezTo>
                  <a:close/>
                </a:path>
              </a:pathLst>
            </a:custGeom>
            <a:solidFill>
              <a:srgbClr val="FFC054"/>
            </a:solidFill>
          </p:spPr>
        </p:sp>
        <p:sp>
          <p:nvSpPr>
            <p:cNvPr name="TextBox 22" id="22"/>
            <p:cNvSpPr txBox="true"/>
            <p:nvPr/>
          </p:nvSpPr>
          <p:spPr>
            <a:xfrm>
              <a:off x="0" y="-76200"/>
              <a:ext cx="1376317" cy="399655"/>
            </a:xfrm>
            <a:prstGeom prst="rect">
              <a:avLst/>
            </a:prstGeom>
          </p:spPr>
          <p:txBody>
            <a:bodyPr anchor="ctr" rtlCol="false" tIns="40695" lIns="40695" bIns="40695" rIns="40695"/>
            <a:lstStyle/>
            <a:p>
              <a:pPr algn="ctr">
                <a:lnSpc>
                  <a:spcPts val="3123"/>
                </a:lnSpc>
              </a:pPr>
            </a:p>
          </p:txBody>
        </p:sp>
      </p:grpSp>
      <p:sp>
        <p:nvSpPr>
          <p:cNvPr name="TextBox 23" id="23"/>
          <p:cNvSpPr txBox="true"/>
          <p:nvPr/>
        </p:nvSpPr>
        <p:spPr>
          <a:xfrm rot="0">
            <a:off x="6730278" y="7596350"/>
            <a:ext cx="1621392" cy="197522"/>
          </a:xfrm>
          <a:prstGeom prst="rect">
            <a:avLst/>
          </a:prstGeom>
        </p:spPr>
        <p:txBody>
          <a:bodyPr anchor="t" rtlCol="false" tIns="0" lIns="0" bIns="0" rIns="0">
            <a:spAutoFit/>
          </a:bodyPr>
          <a:lstStyle/>
          <a:p>
            <a:pPr algn="ctr">
              <a:lnSpc>
                <a:spcPts val="1429"/>
              </a:lnSpc>
            </a:pPr>
            <a:r>
              <a:rPr lang="en-US" b="true" sz="1299" spc="-51">
                <a:solidFill>
                  <a:srgbClr val="6F2884"/>
                </a:solidFill>
                <a:latin typeface="Poppins Bold"/>
                <a:ea typeface="Poppins Bold"/>
                <a:cs typeface="Poppins Bold"/>
                <a:sym typeface="Poppins Bold"/>
              </a:rPr>
              <a:t>Recommendation</a:t>
            </a:r>
          </a:p>
        </p:txBody>
      </p:sp>
      <p:sp>
        <p:nvSpPr>
          <p:cNvPr name="TextBox 24" id="24"/>
          <p:cNvSpPr txBox="true"/>
          <p:nvPr/>
        </p:nvSpPr>
        <p:spPr>
          <a:xfrm rot="0">
            <a:off x="6421513" y="8063365"/>
            <a:ext cx="5177651" cy="1620095"/>
          </a:xfrm>
          <a:prstGeom prst="rect">
            <a:avLst/>
          </a:prstGeom>
        </p:spPr>
        <p:txBody>
          <a:bodyPr anchor="t" rtlCol="false" tIns="0" lIns="0" bIns="0" rIns="0">
            <a:spAutoFit/>
          </a:bodyPr>
          <a:lstStyle/>
          <a:p>
            <a:pPr algn="just" marL="302261" indent="-151130" lvl="1">
              <a:lnSpc>
                <a:spcPts val="1596"/>
              </a:lnSpc>
              <a:buFont typeface="Arial"/>
              <a:buChar char="•"/>
            </a:pPr>
            <a:r>
              <a:rPr lang="en-US" b="true" sz="1400" spc="-42">
                <a:solidFill>
                  <a:srgbClr val="000000"/>
                </a:solidFill>
                <a:latin typeface="Poppins Bold"/>
                <a:ea typeface="Poppins Bold"/>
                <a:cs typeface="Poppins Bold"/>
                <a:sym typeface="Poppins Bold"/>
              </a:rPr>
              <a:t>Shift loyalty strategy from discount-driven to experience-driven</a:t>
            </a:r>
            <a:r>
              <a:rPr lang="en-US" sz="1400" spc="-42">
                <a:solidFill>
                  <a:srgbClr val="000000"/>
                </a:solidFill>
                <a:latin typeface="Poppins"/>
                <a:ea typeface="Poppins"/>
                <a:cs typeface="Poppins"/>
                <a:sym typeface="Poppins"/>
              </a:rPr>
              <a:t> by standardizing pharmacist service quality, consultation depth, and speed of service across branches to sustain repeat behavior.</a:t>
            </a:r>
          </a:p>
          <a:p>
            <a:pPr algn="just" marL="302261" indent="-151130" lvl="1">
              <a:lnSpc>
                <a:spcPts val="1596"/>
              </a:lnSpc>
              <a:buFont typeface="Arial"/>
              <a:buChar char="•"/>
            </a:pPr>
            <a:r>
              <a:rPr lang="en-US" sz="1400" spc="-42">
                <a:solidFill>
                  <a:srgbClr val="000000"/>
                </a:solidFill>
                <a:latin typeface="Poppins"/>
                <a:ea typeface="Poppins"/>
                <a:cs typeface="Poppins"/>
                <a:sym typeface="Poppins"/>
              </a:rPr>
              <a:t>Strengthen </a:t>
            </a:r>
            <a:r>
              <a:rPr lang="en-US" b="true" sz="1400" spc="-42">
                <a:solidFill>
                  <a:srgbClr val="000000"/>
                </a:solidFill>
                <a:latin typeface="Poppins Bold"/>
                <a:ea typeface="Poppins Bold"/>
                <a:cs typeface="Poppins Bold"/>
                <a:sym typeface="Poppins Bold"/>
              </a:rPr>
              <a:t>personalized loyalty programs</a:t>
            </a:r>
            <a:r>
              <a:rPr lang="en-US" sz="1400" spc="-42">
                <a:solidFill>
                  <a:srgbClr val="000000"/>
                </a:solidFill>
                <a:latin typeface="Poppins"/>
                <a:ea typeface="Poppins"/>
                <a:cs typeface="Poppins"/>
                <a:sym typeface="Poppins"/>
              </a:rPr>
              <a:t> based on transaction frequency and purchase history, not only spending value, </a:t>
            </a:r>
            <a:r>
              <a:rPr lang="en-US" b="true" sz="1400" spc="-42">
                <a:solidFill>
                  <a:srgbClr val="000000"/>
                </a:solidFill>
                <a:latin typeface="Poppins Bold"/>
                <a:ea typeface="Poppins Bold"/>
                <a:cs typeface="Poppins Bold"/>
                <a:sym typeface="Poppins Bold"/>
              </a:rPr>
              <a:t>to reward true repeat customers and deepen engagement</a:t>
            </a:r>
            <a:r>
              <a:rPr lang="en-US" sz="1400" spc="-42">
                <a:solidFill>
                  <a:srgbClr val="000000"/>
                </a:solidFill>
                <a:latin typeface="Poppins"/>
                <a:ea typeface="Poppins"/>
                <a:cs typeface="Poppins"/>
                <a:sym typeface="Poppins"/>
              </a:rPr>
              <a:t>.</a:t>
            </a:r>
          </a:p>
        </p:txBody>
      </p:sp>
      <p:grpSp>
        <p:nvGrpSpPr>
          <p:cNvPr name="Group 25" id="25"/>
          <p:cNvGrpSpPr/>
          <p:nvPr/>
        </p:nvGrpSpPr>
        <p:grpSpPr>
          <a:xfrm rot="0">
            <a:off x="12277914" y="1832645"/>
            <a:ext cx="5323001" cy="2233734"/>
            <a:chOff x="0" y="0"/>
            <a:chExt cx="1613192" cy="676957"/>
          </a:xfrm>
        </p:grpSpPr>
        <p:sp>
          <p:nvSpPr>
            <p:cNvPr name="Freeform 26" id="26"/>
            <p:cNvSpPr/>
            <p:nvPr/>
          </p:nvSpPr>
          <p:spPr>
            <a:xfrm flipH="false" flipV="false" rot="0">
              <a:off x="0" y="0"/>
              <a:ext cx="1613192" cy="676957"/>
            </a:xfrm>
            <a:custGeom>
              <a:avLst/>
              <a:gdLst/>
              <a:ahLst/>
              <a:cxnLst/>
              <a:rect r="r" b="b" t="t" l="l"/>
              <a:pathLst>
                <a:path h="676957" w="1613192">
                  <a:moveTo>
                    <a:pt x="43633" y="0"/>
                  </a:moveTo>
                  <a:lnTo>
                    <a:pt x="1569559" y="0"/>
                  </a:lnTo>
                  <a:cubicBezTo>
                    <a:pt x="1581131" y="0"/>
                    <a:pt x="1592229" y="4597"/>
                    <a:pt x="1600412" y="12780"/>
                  </a:cubicBezTo>
                  <a:cubicBezTo>
                    <a:pt x="1608595" y="20963"/>
                    <a:pt x="1613192" y="32061"/>
                    <a:pt x="1613192" y="43633"/>
                  </a:cubicBezTo>
                  <a:lnTo>
                    <a:pt x="1613192" y="633324"/>
                  </a:lnTo>
                  <a:cubicBezTo>
                    <a:pt x="1613192" y="644896"/>
                    <a:pt x="1608595" y="655994"/>
                    <a:pt x="1600412" y="664177"/>
                  </a:cubicBezTo>
                  <a:cubicBezTo>
                    <a:pt x="1592229" y="672360"/>
                    <a:pt x="1581131" y="676957"/>
                    <a:pt x="1569559" y="676957"/>
                  </a:cubicBezTo>
                  <a:lnTo>
                    <a:pt x="43633" y="676957"/>
                  </a:lnTo>
                  <a:cubicBezTo>
                    <a:pt x="32061" y="676957"/>
                    <a:pt x="20963" y="672360"/>
                    <a:pt x="12780" y="664177"/>
                  </a:cubicBezTo>
                  <a:cubicBezTo>
                    <a:pt x="4597" y="655994"/>
                    <a:pt x="0" y="644896"/>
                    <a:pt x="0" y="633324"/>
                  </a:cubicBezTo>
                  <a:lnTo>
                    <a:pt x="0" y="43633"/>
                  </a:lnTo>
                  <a:cubicBezTo>
                    <a:pt x="0" y="32061"/>
                    <a:pt x="4597" y="20963"/>
                    <a:pt x="12780" y="12780"/>
                  </a:cubicBezTo>
                  <a:cubicBezTo>
                    <a:pt x="20963" y="4597"/>
                    <a:pt x="32061" y="0"/>
                    <a:pt x="43633" y="0"/>
                  </a:cubicBezTo>
                  <a:close/>
                </a:path>
              </a:pathLst>
            </a:custGeom>
            <a:solidFill>
              <a:srgbClr val="FFFFFF"/>
            </a:solidFill>
            <a:ln w="19050" cap="rnd">
              <a:solidFill>
                <a:srgbClr val="292929"/>
              </a:solidFill>
              <a:prstDash val="solid"/>
              <a:round/>
            </a:ln>
          </p:spPr>
        </p:sp>
        <p:sp>
          <p:nvSpPr>
            <p:cNvPr name="TextBox 27" id="27"/>
            <p:cNvSpPr txBox="true"/>
            <p:nvPr/>
          </p:nvSpPr>
          <p:spPr>
            <a:xfrm>
              <a:off x="0" y="-76200"/>
              <a:ext cx="1613192" cy="753157"/>
            </a:xfrm>
            <a:prstGeom prst="rect">
              <a:avLst/>
            </a:prstGeom>
          </p:spPr>
          <p:txBody>
            <a:bodyPr anchor="ctr" rtlCol="false" tIns="50800" lIns="50800" bIns="50800" rIns="50800"/>
            <a:lstStyle/>
            <a:p>
              <a:pPr algn="ctr">
                <a:lnSpc>
                  <a:spcPts val="3123"/>
                </a:lnSpc>
              </a:pPr>
            </a:p>
            <a:p>
              <a:pPr algn="ctr">
                <a:lnSpc>
                  <a:spcPts val="3123"/>
                </a:lnSpc>
              </a:pPr>
            </a:p>
          </p:txBody>
        </p:sp>
      </p:grpSp>
      <p:sp>
        <p:nvSpPr>
          <p:cNvPr name="TextBox 28" id="28"/>
          <p:cNvSpPr txBox="true"/>
          <p:nvPr/>
        </p:nvSpPr>
        <p:spPr>
          <a:xfrm rot="0">
            <a:off x="12350589" y="1934714"/>
            <a:ext cx="5177651" cy="2020071"/>
          </a:xfrm>
          <a:prstGeom prst="rect">
            <a:avLst/>
          </a:prstGeom>
        </p:spPr>
        <p:txBody>
          <a:bodyPr anchor="t" rtlCol="false" tIns="0" lIns="0" bIns="0" rIns="0">
            <a:spAutoFit/>
          </a:bodyPr>
          <a:lstStyle/>
          <a:p>
            <a:pPr algn="just" marL="302261" indent="-151130" lvl="1">
              <a:lnSpc>
                <a:spcPts val="1596"/>
              </a:lnSpc>
              <a:buFont typeface="Arial"/>
              <a:buChar char="•"/>
            </a:pPr>
            <a:r>
              <a:rPr lang="en-US" b="true" sz="1400" spc="-42">
                <a:solidFill>
                  <a:srgbClr val="000000"/>
                </a:solidFill>
                <a:latin typeface="Poppins Bold"/>
                <a:ea typeface="Poppins Bold"/>
                <a:cs typeface="Poppins Bold"/>
                <a:sym typeface="Poppins Bold"/>
              </a:rPr>
              <a:t>Use branch-level repeat purchase and net profit metrics as performance KPIs</a:t>
            </a:r>
            <a:r>
              <a:rPr lang="en-US" sz="1400" spc="-42">
                <a:solidFill>
                  <a:srgbClr val="000000"/>
                </a:solidFill>
                <a:latin typeface="Poppins"/>
                <a:ea typeface="Poppins"/>
                <a:cs typeface="Poppins"/>
                <a:sym typeface="Poppins"/>
              </a:rPr>
              <a:t> to identify high-loyalty branches </a:t>
            </a:r>
            <a:r>
              <a:rPr lang="en-US" b="true" sz="1400" spc="-42">
                <a:solidFill>
                  <a:srgbClr val="000000"/>
                </a:solidFill>
                <a:latin typeface="Poppins Bold"/>
                <a:ea typeface="Poppins Bold"/>
                <a:cs typeface="Poppins Bold"/>
                <a:sym typeface="Poppins Bold"/>
              </a:rPr>
              <a:t>and replicate </a:t>
            </a:r>
            <a:r>
              <a:rPr lang="en-US" sz="1400" spc="-42">
                <a:solidFill>
                  <a:srgbClr val="000000"/>
                </a:solidFill>
                <a:latin typeface="Poppins"/>
                <a:ea typeface="Poppins"/>
                <a:cs typeface="Poppins"/>
                <a:sym typeface="Poppins"/>
              </a:rPr>
              <a:t>their best practices across the network.</a:t>
            </a:r>
          </a:p>
          <a:p>
            <a:pPr algn="just" marL="302261" indent="-151130" lvl="1">
              <a:lnSpc>
                <a:spcPts val="1596"/>
              </a:lnSpc>
              <a:buFont typeface="Arial"/>
              <a:buChar char="•"/>
            </a:pPr>
            <a:r>
              <a:rPr lang="en-US" b="true" sz="1400" spc="-42">
                <a:solidFill>
                  <a:srgbClr val="000000"/>
                </a:solidFill>
                <a:latin typeface="Poppins Bold"/>
                <a:ea typeface="Poppins Bold"/>
                <a:cs typeface="Poppins Bold"/>
                <a:sym typeface="Poppins Bold"/>
              </a:rPr>
              <a:t>Apply targeted, data-driven promotions</a:t>
            </a:r>
            <a:r>
              <a:rPr lang="en-US" sz="1400" spc="-42">
                <a:solidFill>
                  <a:srgbClr val="000000"/>
                </a:solidFill>
                <a:latin typeface="Poppins"/>
                <a:ea typeface="Poppins"/>
                <a:cs typeface="Poppins"/>
                <a:sym typeface="Poppins"/>
              </a:rPr>
              <a:t> instead of broad discounts, ensuring incentives support retention without eroding margin.</a:t>
            </a:r>
          </a:p>
          <a:p>
            <a:pPr algn="just" marL="302261" indent="-151130" lvl="1">
              <a:lnSpc>
                <a:spcPts val="1596"/>
              </a:lnSpc>
              <a:buFont typeface="Arial"/>
              <a:buChar char="•"/>
            </a:pPr>
            <a:r>
              <a:rPr lang="en-US" sz="1400" spc="-42">
                <a:solidFill>
                  <a:srgbClr val="000000"/>
                </a:solidFill>
                <a:latin typeface="Poppins"/>
                <a:ea typeface="Poppins"/>
                <a:cs typeface="Poppins"/>
                <a:sym typeface="Poppins"/>
              </a:rPr>
              <a:t>Enhance relationship-based selling at the outlet level through </a:t>
            </a:r>
            <a:r>
              <a:rPr lang="en-US" b="true" sz="1400" spc="-42">
                <a:solidFill>
                  <a:srgbClr val="000000"/>
                </a:solidFill>
                <a:latin typeface="Poppins Bold"/>
                <a:ea typeface="Poppins Bold"/>
                <a:cs typeface="Poppins Bold"/>
                <a:sym typeface="Poppins Bold"/>
              </a:rPr>
              <a:t>consistent customer recognition, follow-up reminders for chronic care, and proactive pharmacist engagement</a:t>
            </a:r>
            <a:r>
              <a:rPr lang="en-US" sz="1400" spc="-42">
                <a:solidFill>
                  <a:srgbClr val="000000"/>
                </a:solidFill>
                <a:latin typeface="Poppins"/>
                <a:ea typeface="Poppins"/>
                <a:cs typeface="Poppins"/>
                <a:sym typeface="Poppins"/>
              </a:rPr>
              <a:t>.</a:t>
            </a:r>
          </a:p>
        </p:txBody>
      </p:sp>
      <p:sp>
        <p:nvSpPr>
          <p:cNvPr name="TextBox 29" id="29"/>
          <p:cNvSpPr txBox="true"/>
          <p:nvPr/>
        </p:nvSpPr>
        <p:spPr>
          <a:xfrm rot="0">
            <a:off x="12277914" y="4413120"/>
            <a:ext cx="5326748" cy="605097"/>
          </a:xfrm>
          <a:prstGeom prst="rect">
            <a:avLst/>
          </a:prstGeom>
        </p:spPr>
        <p:txBody>
          <a:bodyPr anchor="t" rtlCol="false" tIns="0" lIns="0" bIns="0" rIns="0">
            <a:spAutoFit/>
          </a:bodyPr>
          <a:lstStyle/>
          <a:p>
            <a:pPr algn="just">
              <a:lnSpc>
                <a:spcPts val="2367"/>
              </a:lnSpc>
            </a:pPr>
            <a:r>
              <a:rPr lang="en-US" b="true" sz="2006" spc="-90">
                <a:solidFill>
                  <a:srgbClr val="6F2884"/>
                </a:solidFill>
                <a:latin typeface="Poppins Bold"/>
                <a:ea typeface="Poppins Bold"/>
                <a:cs typeface="Poppins Bold"/>
                <a:sym typeface="Poppins Bold"/>
              </a:rPr>
              <a:t>Q2: How is the distribution of transactions and net sales across regions?</a:t>
            </a:r>
          </a:p>
        </p:txBody>
      </p:sp>
      <p:sp>
        <p:nvSpPr>
          <p:cNvPr name="Freeform 30" id="30"/>
          <p:cNvSpPr/>
          <p:nvPr/>
        </p:nvSpPr>
        <p:spPr>
          <a:xfrm flipH="false" flipV="false" rot="0">
            <a:off x="13218388" y="5199199"/>
            <a:ext cx="3445800" cy="2553802"/>
          </a:xfrm>
          <a:custGeom>
            <a:avLst/>
            <a:gdLst/>
            <a:ahLst/>
            <a:cxnLst/>
            <a:rect r="r" b="b" t="t" l="l"/>
            <a:pathLst>
              <a:path h="2553802" w="3445800">
                <a:moveTo>
                  <a:pt x="0" y="0"/>
                </a:moveTo>
                <a:lnTo>
                  <a:pt x="3445800" y="0"/>
                </a:lnTo>
                <a:lnTo>
                  <a:pt x="3445800" y="2553802"/>
                </a:lnTo>
                <a:lnTo>
                  <a:pt x="0" y="2553802"/>
                </a:lnTo>
                <a:lnTo>
                  <a:pt x="0" y="0"/>
                </a:lnTo>
                <a:close/>
              </a:path>
            </a:pathLst>
          </a:custGeom>
          <a:blipFill>
            <a:blip r:embed="rId6"/>
            <a:stretch>
              <a:fillRect l="0" t="0" r="0" b="0"/>
            </a:stretch>
          </a:blipFill>
        </p:spPr>
      </p:sp>
      <p:sp>
        <p:nvSpPr>
          <p:cNvPr name="TextBox 31" id="31"/>
          <p:cNvSpPr txBox="true"/>
          <p:nvPr/>
        </p:nvSpPr>
        <p:spPr>
          <a:xfrm rot="0">
            <a:off x="12277914" y="7924458"/>
            <a:ext cx="5250326" cy="1420108"/>
          </a:xfrm>
          <a:prstGeom prst="rect">
            <a:avLst/>
          </a:prstGeom>
        </p:spPr>
        <p:txBody>
          <a:bodyPr anchor="t" rtlCol="false" tIns="0" lIns="0" bIns="0" rIns="0">
            <a:spAutoFit/>
          </a:bodyPr>
          <a:lstStyle/>
          <a:p>
            <a:pPr algn="just">
              <a:lnSpc>
                <a:spcPts val="1596"/>
              </a:lnSpc>
            </a:pPr>
            <a:r>
              <a:rPr lang="en-US" sz="1400" spc="-42">
                <a:solidFill>
                  <a:srgbClr val="000000"/>
                </a:solidFill>
                <a:latin typeface="Poppins"/>
                <a:ea typeface="Poppins"/>
                <a:cs typeface="Poppins"/>
                <a:sym typeface="Poppins"/>
              </a:rPr>
              <a:t>The geographic distribution of transactions and net sales indicates a </a:t>
            </a:r>
            <a:r>
              <a:rPr lang="en-US" b="true" sz="1400" spc="-42">
                <a:solidFill>
                  <a:srgbClr val="6F2884"/>
                </a:solidFill>
                <a:latin typeface="Poppins Bold"/>
                <a:ea typeface="Poppins Bold"/>
                <a:cs typeface="Poppins Bold"/>
                <a:sym typeface="Poppins Bold"/>
              </a:rPr>
              <a:t>clear concentration of customer activity and revenue within core urban regions</a:t>
            </a:r>
            <a:r>
              <a:rPr lang="en-US" sz="1400" spc="-42">
                <a:solidFill>
                  <a:srgbClr val="000000"/>
                </a:solidFill>
                <a:latin typeface="Poppins"/>
                <a:ea typeface="Poppins"/>
                <a:cs typeface="Poppins"/>
                <a:sym typeface="Poppins"/>
              </a:rPr>
              <a:t>, particularly across major provinces in </a:t>
            </a:r>
            <a:r>
              <a:rPr lang="en-US" b="true" sz="1400" spc="-42">
                <a:solidFill>
                  <a:srgbClr val="6F2884"/>
                </a:solidFill>
                <a:latin typeface="Poppins Bold"/>
                <a:ea typeface="Poppins Bold"/>
                <a:cs typeface="Poppins Bold"/>
                <a:sym typeface="Poppins Bold"/>
              </a:rPr>
              <a:t>Java</a:t>
            </a:r>
            <a:r>
              <a:rPr lang="en-US" sz="1400" spc="-42">
                <a:solidFill>
                  <a:srgbClr val="000000"/>
                </a:solidFill>
                <a:latin typeface="Poppins"/>
                <a:ea typeface="Poppins"/>
                <a:cs typeface="Poppins"/>
                <a:sym typeface="Poppins"/>
              </a:rPr>
              <a:t>. </a:t>
            </a:r>
            <a:r>
              <a:rPr lang="en-US" b="true" sz="1400" spc="-42">
                <a:solidFill>
                  <a:srgbClr val="6F2884"/>
                </a:solidFill>
                <a:latin typeface="Poppins Bold"/>
                <a:ea typeface="Poppins Bold"/>
                <a:cs typeface="Poppins Bold"/>
                <a:sym typeface="Poppins Bold"/>
              </a:rPr>
              <a:t>Areas with the largest transaction bubbles do not always correspond proportionally to the highest net sales intensities</a:t>
            </a:r>
            <a:r>
              <a:rPr lang="en-US" sz="1400" spc="-42">
                <a:solidFill>
                  <a:srgbClr val="000000"/>
                </a:solidFill>
                <a:latin typeface="Poppins"/>
                <a:ea typeface="Poppins"/>
                <a:cs typeface="Poppins"/>
                <a:sym typeface="Poppins"/>
              </a:rPr>
              <a:t>, signaling a structural difference between volume-driven regions and value-driven regions.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69231" y="270786"/>
            <a:ext cx="2030254" cy="885698"/>
          </a:xfrm>
          <a:custGeom>
            <a:avLst/>
            <a:gdLst/>
            <a:ahLst/>
            <a:cxnLst/>
            <a:rect r="r" b="b" t="t" l="l"/>
            <a:pathLst>
              <a:path h="885698" w="2030254">
                <a:moveTo>
                  <a:pt x="0" y="0"/>
                </a:moveTo>
                <a:lnTo>
                  <a:pt x="2030254" y="0"/>
                </a:lnTo>
                <a:lnTo>
                  <a:pt x="2030254" y="885699"/>
                </a:lnTo>
                <a:lnTo>
                  <a:pt x="0" y="885699"/>
                </a:lnTo>
                <a:lnTo>
                  <a:pt x="0" y="0"/>
                </a:lnTo>
                <a:close/>
              </a:path>
            </a:pathLst>
          </a:custGeom>
          <a:blipFill>
            <a:blip r:embed="rId2"/>
            <a:stretch>
              <a:fillRect l="0" t="0" r="0" b="0"/>
            </a:stretch>
          </a:blipFill>
        </p:spPr>
      </p:sp>
      <p:grpSp>
        <p:nvGrpSpPr>
          <p:cNvPr name="Group 3" id="3"/>
          <p:cNvGrpSpPr/>
          <p:nvPr/>
        </p:nvGrpSpPr>
        <p:grpSpPr>
          <a:xfrm rot="0">
            <a:off x="321465" y="415804"/>
            <a:ext cx="5470929" cy="854981"/>
            <a:chOff x="0" y="0"/>
            <a:chExt cx="2069752" cy="323455"/>
          </a:xfrm>
        </p:grpSpPr>
        <p:sp>
          <p:nvSpPr>
            <p:cNvPr name="Freeform 4" id="4"/>
            <p:cNvSpPr/>
            <p:nvPr/>
          </p:nvSpPr>
          <p:spPr>
            <a:xfrm flipH="false" flipV="false" rot="0">
              <a:off x="0" y="0"/>
              <a:ext cx="2069752" cy="323455"/>
            </a:xfrm>
            <a:custGeom>
              <a:avLst/>
              <a:gdLst/>
              <a:ahLst/>
              <a:cxnLst/>
              <a:rect r="r" b="b" t="t" l="l"/>
              <a:pathLst>
                <a:path h="323455" w="2069752">
                  <a:moveTo>
                    <a:pt x="49529" y="0"/>
                  </a:moveTo>
                  <a:lnTo>
                    <a:pt x="2020224" y="0"/>
                  </a:lnTo>
                  <a:cubicBezTo>
                    <a:pt x="2047578" y="0"/>
                    <a:pt x="2069752" y="22175"/>
                    <a:pt x="2069752" y="49529"/>
                  </a:cubicBezTo>
                  <a:lnTo>
                    <a:pt x="2069752" y="273926"/>
                  </a:lnTo>
                  <a:cubicBezTo>
                    <a:pt x="2069752" y="301280"/>
                    <a:pt x="2047578" y="323455"/>
                    <a:pt x="2020224" y="323455"/>
                  </a:cubicBezTo>
                  <a:lnTo>
                    <a:pt x="49529" y="323455"/>
                  </a:lnTo>
                  <a:cubicBezTo>
                    <a:pt x="22175" y="323455"/>
                    <a:pt x="0" y="301280"/>
                    <a:pt x="0" y="273926"/>
                  </a:cubicBezTo>
                  <a:lnTo>
                    <a:pt x="0" y="49529"/>
                  </a:lnTo>
                  <a:cubicBezTo>
                    <a:pt x="0" y="22175"/>
                    <a:pt x="22175" y="0"/>
                    <a:pt x="49529" y="0"/>
                  </a:cubicBezTo>
                  <a:close/>
                </a:path>
              </a:pathLst>
            </a:custGeom>
            <a:solidFill>
              <a:srgbClr val="FFC054"/>
            </a:solidFill>
          </p:spPr>
        </p:sp>
        <p:sp>
          <p:nvSpPr>
            <p:cNvPr name="TextBox 5" id="5"/>
            <p:cNvSpPr txBox="true"/>
            <p:nvPr/>
          </p:nvSpPr>
          <p:spPr>
            <a:xfrm>
              <a:off x="0" y="-76200"/>
              <a:ext cx="2069752" cy="399655"/>
            </a:xfrm>
            <a:prstGeom prst="rect">
              <a:avLst/>
            </a:prstGeom>
          </p:spPr>
          <p:txBody>
            <a:bodyPr anchor="ctr" rtlCol="false" tIns="40695" lIns="40695" bIns="40695" rIns="40695"/>
            <a:lstStyle/>
            <a:p>
              <a:pPr algn="ctr">
                <a:lnSpc>
                  <a:spcPts val="3123"/>
                </a:lnSpc>
              </a:pPr>
            </a:p>
          </p:txBody>
        </p:sp>
      </p:grpSp>
      <p:grpSp>
        <p:nvGrpSpPr>
          <p:cNvPr name="Group 6" id="6"/>
          <p:cNvGrpSpPr/>
          <p:nvPr/>
        </p:nvGrpSpPr>
        <p:grpSpPr>
          <a:xfrm rot="0">
            <a:off x="321465" y="3881548"/>
            <a:ext cx="5470929" cy="2623730"/>
            <a:chOff x="0" y="0"/>
            <a:chExt cx="1658023" cy="795149"/>
          </a:xfrm>
        </p:grpSpPr>
        <p:sp>
          <p:nvSpPr>
            <p:cNvPr name="Freeform 7" id="7"/>
            <p:cNvSpPr/>
            <p:nvPr/>
          </p:nvSpPr>
          <p:spPr>
            <a:xfrm flipH="false" flipV="false" rot="0">
              <a:off x="0" y="0"/>
              <a:ext cx="1658023" cy="795149"/>
            </a:xfrm>
            <a:custGeom>
              <a:avLst/>
              <a:gdLst/>
              <a:ahLst/>
              <a:cxnLst/>
              <a:rect r="r" b="b" t="t" l="l"/>
              <a:pathLst>
                <a:path h="795149" w="1658023">
                  <a:moveTo>
                    <a:pt x="42453" y="0"/>
                  </a:moveTo>
                  <a:lnTo>
                    <a:pt x="1615570" y="0"/>
                  </a:lnTo>
                  <a:cubicBezTo>
                    <a:pt x="1626829" y="0"/>
                    <a:pt x="1637627" y="4473"/>
                    <a:pt x="1645589" y="12434"/>
                  </a:cubicBezTo>
                  <a:cubicBezTo>
                    <a:pt x="1653550" y="20396"/>
                    <a:pt x="1658023" y="31194"/>
                    <a:pt x="1658023" y="42453"/>
                  </a:cubicBezTo>
                  <a:lnTo>
                    <a:pt x="1658023" y="752696"/>
                  </a:lnTo>
                  <a:cubicBezTo>
                    <a:pt x="1658023" y="763955"/>
                    <a:pt x="1653550" y="774753"/>
                    <a:pt x="1645589" y="782715"/>
                  </a:cubicBezTo>
                  <a:cubicBezTo>
                    <a:pt x="1637627" y="790676"/>
                    <a:pt x="1626829" y="795149"/>
                    <a:pt x="1615570" y="795149"/>
                  </a:cubicBezTo>
                  <a:lnTo>
                    <a:pt x="42453" y="795149"/>
                  </a:lnTo>
                  <a:cubicBezTo>
                    <a:pt x="31194" y="795149"/>
                    <a:pt x="20396" y="790676"/>
                    <a:pt x="12434" y="782715"/>
                  </a:cubicBezTo>
                  <a:cubicBezTo>
                    <a:pt x="4473" y="774753"/>
                    <a:pt x="0" y="763955"/>
                    <a:pt x="0" y="752696"/>
                  </a:cubicBezTo>
                  <a:lnTo>
                    <a:pt x="0" y="42453"/>
                  </a:lnTo>
                  <a:cubicBezTo>
                    <a:pt x="0" y="31194"/>
                    <a:pt x="4473" y="20396"/>
                    <a:pt x="12434" y="12434"/>
                  </a:cubicBezTo>
                  <a:cubicBezTo>
                    <a:pt x="20396" y="4473"/>
                    <a:pt x="31194" y="0"/>
                    <a:pt x="42453" y="0"/>
                  </a:cubicBezTo>
                  <a:close/>
                </a:path>
              </a:pathLst>
            </a:custGeom>
            <a:solidFill>
              <a:srgbClr val="FFFFFF"/>
            </a:solidFill>
            <a:ln w="19050" cap="rnd">
              <a:solidFill>
                <a:srgbClr val="292929"/>
              </a:solidFill>
              <a:prstDash val="solid"/>
              <a:round/>
            </a:ln>
          </p:spPr>
        </p:sp>
        <p:sp>
          <p:nvSpPr>
            <p:cNvPr name="TextBox 8" id="8"/>
            <p:cNvSpPr txBox="true"/>
            <p:nvPr/>
          </p:nvSpPr>
          <p:spPr>
            <a:xfrm>
              <a:off x="0" y="-76200"/>
              <a:ext cx="1658023" cy="871349"/>
            </a:xfrm>
            <a:prstGeom prst="rect">
              <a:avLst/>
            </a:prstGeom>
          </p:spPr>
          <p:txBody>
            <a:bodyPr anchor="ctr" rtlCol="false" tIns="50800" lIns="50800" bIns="50800" rIns="50800"/>
            <a:lstStyle/>
            <a:p>
              <a:pPr algn="ctr">
                <a:lnSpc>
                  <a:spcPts val="3123"/>
                </a:lnSpc>
              </a:pPr>
            </a:p>
            <a:p>
              <a:pPr algn="ctr">
                <a:lnSpc>
                  <a:spcPts val="3123"/>
                </a:lnSpc>
              </a:pPr>
            </a:p>
          </p:txBody>
        </p:sp>
      </p:grpSp>
      <p:grpSp>
        <p:nvGrpSpPr>
          <p:cNvPr name="Group 9" id="9"/>
          <p:cNvGrpSpPr/>
          <p:nvPr/>
        </p:nvGrpSpPr>
        <p:grpSpPr>
          <a:xfrm rot="0">
            <a:off x="603925" y="3671853"/>
            <a:ext cx="1834120" cy="419391"/>
            <a:chOff x="0" y="0"/>
            <a:chExt cx="1414565" cy="323455"/>
          </a:xfrm>
        </p:grpSpPr>
        <p:sp>
          <p:nvSpPr>
            <p:cNvPr name="Freeform 10" id="10"/>
            <p:cNvSpPr/>
            <p:nvPr/>
          </p:nvSpPr>
          <p:spPr>
            <a:xfrm flipH="false" flipV="false" rot="0">
              <a:off x="0" y="0"/>
              <a:ext cx="1414565" cy="323455"/>
            </a:xfrm>
            <a:custGeom>
              <a:avLst/>
              <a:gdLst/>
              <a:ahLst/>
              <a:cxnLst/>
              <a:rect r="r" b="b" t="t" l="l"/>
              <a:pathLst>
                <a:path h="323455" w="1414565">
                  <a:moveTo>
                    <a:pt x="63316" y="0"/>
                  </a:moveTo>
                  <a:lnTo>
                    <a:pt x="1351249" y="0"/>
                  </a:lnTo>
                  <a:cubicBezTo>
                    <a:pt x="1368041" y="0"/>
                    <a:pt x="1384146" y="6671"/>
                    <a:pt x="1396020" y="18545"/>
                  </a:cubicBezTo>
                  <a:cubicBezTo>
                    <a:pt x="1407894" y="30419"/>
                    <a:pt x="1414565" y="46523"/>
                    <a:pt x="1414565" y="63316"/>
                  </a:cubicBezTo>
                  <a:lnTo>
                    <a:pt x="1414565" y="260139"/>
                  </a:lnTo>
                  <a:cubicBezTo>
                    <a:pt x="1414565" y="276932"/>
                    <a:pt x="1407894" y="293036"/>
                    <a:pt x="1396020" y="304910"/>
                  </a:cubicBezTo>
                  <a:cubicBezTo>
                    <a:pt x="1384146" y="316784"/>
                    <a:pt x="1368041" y="323455"/>
                    <a:pt x="1351249" y="323455"/>
                  </a:cubicBezTo>
                  <a:lnTo>
                    <a:pt x="63316" y="323455"/>
                  </a:lnTo>
                  <a:cubicBezTo>
                    <a:pt x="46523" y="323455"/>
                    <a:pt x="30419" y="316784"/>
                    <a:pt x="18545" y="304910"/>
                  </a:cubicBezTo>
                  <a:cubicBezTo>
                    <a:pt x="6671" y="293036"/>
                    <a:pt x="0" y="276932"/>
                    <a:pt x="0" y="260139"/>
                  </a:cubicBezTo>
                  <a:lnTo>
                    <a:pt x="0" y="63316"/>
                  </a:lnTo>
                  <a:cubicBezTo>
                    <a:pt x="0" y="46523"/>
                    <a:pt x="6671" y="30419"/>
                    <a:pt x="18545" y="18545"/>
                  </a:cubicBezTo>
                  <a:cubicBezTo>
                    <a:pt x="30419" y="6671"/>
                    <a:pt x="46523" y="0"/>
                    <a:pt x="63316" y="0"/>
                  </a:cubicBezTo>
                  <a:close/>
                </a:path>
              </a:pathLst>
            </a:custGeom>
            <a:solidFill>
              <a:srgbClr val="FFC054"/>
            </a:solidFill>
          </p:spPr>
        </p:sp>
        <p:sp>
          <p:nvSpPr>
            <p:cNvPr name="TextBox 11" id="11"/>
            <p:cNvSpPr txBox="true"/>
            <p:nvPr/>
          </p:nvSpPr>
          <p:spPr>
            <a:xfrm>
              <a:off x="0" y="-76200"/>
              <a:ext cx="1414565" cy="399655"/>
            </a:xfrm>
            <a:prstGeom prst="rect">
              <a:avLst/>
            </a:prstGeom>
          </p:spPr>
          <p:txBody>
            <a:bodyPr anchor="ctr" rtlCol="false" tIns="40695" lIns="40695" bIns="40695" rIns="40695"/>
            <a:lstStyle/>
            <a:p>
              <a:pPr algn="ctr">
                <a:lnSpc>
                  <a:spcPts val="3123"/>
                </a:lnSpc>
              </a:pPr>
            </a:p>
          </p:txBody>
        </p:sp>
      </p:grpSp>
      <p:sp>
        <p:nvSpPr>
          <p:cNvPr name="Freeform 12" id="12"/>
          <p:cNvSpPr/>
          <p:nvPr/>
        </p:nvSpPr>
        <p:spPr>
          <a:xfrm flipH="false" flipV="false" rot="0">
            <a:off x="512636" y="7767563"/>
            <a:ext cx="5088588" cy="2035435"/>
          </a:xfrm>
          <a:custGeom>
            <a:avLst/>
            <a:gdLst/>
            <a:ahLst/>
            <a:cxnLst/>
            <a:rect r="r" b="b" t="t" l="l"/>
            <a:pathLst>
              <a:path h="2035435" w="5088588">
                <a:moveTo>
                  <a:pt x="0" y="0"/>
                </a:moveTo>
                <a:lnTo>
                  <a:pt x="5088588" y="0"/>
                </a:lnTo>
                <a:lnTo>
                  <a:pt x="5088588" y="2035435"/>
                </a:lnTo>
                <a:lnTo>
                  <a:pt x="0" y="2035435"/>
                </a:lnTo>
                <a:lnTo>
                  <a:pt x="0" y="0"/>
                </a:lnTo>
                <a:close/>
              </a:path>
            </a:pathLst>
          </a:custGeom>
          <a:blipFill>
            <a:blip r:embed="rId3"/>
            <a:stretch>
              <a:fillRect l="0" t="0" r="0" b="0"/>
            </a:stretch>
          </a:blipFill>
        </p:spPr>
      </p:sp>
      <p:sp>
        <p:nvSpPr>
          <p:cNvPr name="TextBox 13" id="13"/>
          <p:cNvSpPr txBox="true"/>
          <p:nvPr/>
        </p:nvSpPr>
        <p:spPr>
          <a:xfrm rot="0">
            <a:off x="321465" y="415804"/>
            <a:ext cx="5470929" cy="876374"/>
          </a:xfrm>
          <a:prstGeom prst="rect">
            <a:avLst/>
          </a:prstGeom>
        </p:spPr>
        <p:txBody>
          <a:bodyPr anchor="t" rtlCol="false" tIns="0" lIns="0" bIns="0" rIns="0">
            <a:spAutoFit/>
          </a:bodyPr>
          <a:lstStyle/>
          <a:p>
            <a:pPr algn="ctr">
              <a:lnSpc>
                <a:spcPts val="3300"/>
              </a:lnSpc>
            </a:pPr>
            <a:r>
              <a:rPr lang="en-US" b="true" sz="3000" spc="-120">
                <a:solidFill>
                  <a:srgbClr val="6F2884"/>
                </a:solidFill>
                <a:latin typeface="Poppins Bold"/>
                <a:ea typeface="Poppins Bold"/>
                <a:cs typeface="Poppins Bold"/>
                <a:sym typeface="Poppins Bold"/>
              </a:rPr>
              <a:t>Micro Analysis - Customer Analysis</a:t>
            </a:r>
          </a:p>
        </p:txBody>
      </p:sp>
      <p:sp>
        <p:nvSpPr>
          <p:cNvPr name="TextBox 14" id="14"/>
          <p:cNvSpPr txBox="true"/>
          <p:nvPr/>
        </p:nvSpPr>
        <p:spPr>
          <a:xfrm rot="0">
            <a:off x="321465" y="1670304"/>
            <a:ext cx="5470929" cy="1820083"/>
          </a:xfrm>
          <a:prstGeom prst="rect">
            <a:avLst/>
          </a:prstGeom>
        </p:spPr>
        <p:txBody>
          <a:bodyPr anchor="t" rtlCol="false" tIns="0" lIns="0" bIns="0" rIns="0">
            <a:spAutoFit/>
          </a:bodyPr>
          <a:lstStyle/>
          <a:p>
            <a:pPr algn="just">
              <a:lnSpc>
                <a:spcPts val="1596"/>
              </a:lnSpc>
            </a:pPr>
            <a:r>
              <a:rPr lang="en-US" sz="1400" spc="-42">
                <a:solidFill>
                  <a:srgbClr val="000000"/>
                </a:solidFill>
                <a:latin typeface="Poppins"/>
                <a:ea typeface="Poppins"/>
                <a:cs typeface="Poppins"/>
                <a:sym typeface="Poppins"/>
              </a:rPr>
              <a:t>This suggests that in </a:t>
            </a:r>
            <a:r>
              <a:rPr lang="en-US" b="true" sz="1400" spc="-42">
                <a:solidFill>
                  <a:srgbClr val="6F2884"/>
                </a:solidFill>
                <a:latin typeface="Poppins Bold"/>
                <a:ea typeface="Poppins Bold"/>
                <a:cs typeface="Poppins Bold"/>
                <a:sym typeface="Poppins Bold"/>
              </a:rPr>
              <a:t>several high-traffic areas, customer behavior is characterized by frequent but lower-value purchases, while other regions, despite lower transaction volume</a:t>
            </a:r>
            <a:r>
              <a:rPr lang="en-US" sz="1400" spc="-42">
                <a:solidFill>
                  <a:srgbClr val="000000"/>
                </a:solidFill>
                <a:latin typeface="Poppins"/>
                <a:ea typeface="Poppins"/>
                <a:cs typeface="Poppins"/>
                <a:sym typeface="Poppins"/>
              </a:rPr>
              <a:t>, contribute disproportionately higher net sales through stronger basket value. This imbalance reflects differences in purchasing power, product mix adoption, and service utilization across regions, implying that </a:t>
            </a:r>
            <a:r>
              <a:rPr lang="en-US" b="true" sz="1400" spc="-42">
                <a:solidFill>
                  <a:srgbClr val="6F2884"/>
                </a:solidFill>
                <a:latin typeface="Poppins Bold"/>
                <a:ea typeface="Poppins Bold"/>
                <a:cs typeface="Poppins Bold"/>
                <a:sym typeface="Poppins Bold"/>
              </a:rPr>
              <a:t>customer value is shaped not only by how often customers buy, but also by what they buy and how they are served</a:t>
            </a:r>
            <a:r>
              <a:rPr lang="en-US" sz="1400" spc="-42">
                <a:solidFill>
                  <a:srgbClr val="000000"/>
                </a:solidFill>
                <a:latin typeface="Poppins"/>
                <a:ea typeface="Poppins"/>
                <a:cs typeface="Poppins"/>
                <a:sym typeface="Poppins"/>
              </a:rPr>
              <a:t>. </a:t>
            </a:r>
          </a:p>
        </p:txBody>
      </p:sp>
      <p:sp>
        <p:nvSpPr>
          <p:cNvPr name="TextBox 15" id="15"/>
          <p:cNvSpPr txBox="true"/>
          <p:nvPr/>
        </p:nvSpPr>
        <p:spPr>
          <a:xfrm rot="0">
            <a:off x="687759" y="3767103"/>
            <a:ext cx="1666451" cy="197522"/>
          </a:xfrm>
          <a:prstGeom prst="rect">
            <a:avLst/>
          </a:prstGeom>
        </p:spPr>
        <p:txBody>
          <a:bodyPr anchor="t" rtlCol="false" tIns="0" lIns="0" bIns="0" rIns="0">
            <a:spAutoFit/>
          </a:bodyPr>
          <a:lstStyle/>
          <a:p>
            <a:pPr algn="ctr">
              <a:lnSpc>
                <a:spcPts val="1429"/>
              </a:lnSpc>
            </a:pPr>
            <a:r>
              <a:rPr lang="en-US" b="true" sz="1299" spc="-51">
                <a:solidFill>
                  <a:srgbClr val="6F2884"/>
                </a:solidFill>
                <a:latin typeface="Poppins Bold"/>
                <a:ea typeface="Poppins Bold"/>
                <a:cs typeface="Poppins Bold"/>
                <a:sym typeface="Poppins Bold"/>
              </a:rPr>
              <a:t>Recommendation</a:t>
            </a:r>
          </a:p>
        </p:txBody>
      </p:sp>
      <p:sp>
        <p:nvSpPr>
          <p:cNvPr name="TextBox 16" id="16"/>
          <p:cNvSpPr txBox="true"/>
          <p:nvPr/>
        </p:nvSpPr>
        <p:spPr>
          <a:xfrm rot="0">
            <a:off x="396160" y="4178615"/>
            <a:ext cx="5321540" cy="2020071"/>
          </a:xfrm>
          <a:prstGeom prst="rect">
            <a:avLst/>
          </a:prstGeom>
        </p:spPr>
        <p:txBody>
          <a:bodyPr anchor="t" rtlCol="false" tIns="0" lIns="0" bIns="0" rIns="0">
            <a:spAutoFit/>
          </a:bodyPr>
          <a:lstStyle/>
          <a:p>
            <a:pPr algn="just" marL="302261" indent="-151130" lvl="1">
              <a:lnSpc>
                <a:spcPts val="1596"/>
              </a:lnSpc>
              <a:buFont typeface="Arial"/>
              <a:buChar char="•"/>
            </a:pPr>
            <a:r>
              <a:rPr lang="en-US" b="true" sz="1400" spc="-42">
                <a:solidFill>
                  <a:srgbClr val="000000"/>
                </a:solidFill>
                <a:latin typeface="Poppins Bold"/>
                <a:ea typeface="Poppins Bold"/>
                <a:cs typeface="Poppins Bold"/>
                <a:sym typeface="Poppins Bold"/>
              </a:rPr>
              <a:t>High-transaction but lower-value regions</a:t>
            </a:r>
            <a:r>
              <a:rPr lang="en-US" sz="1400" spc="-42">
                <a:solidFill>
                  <a:srgbClr val="000000"/>
                </a:solidFill>
                <a:latin typeface="Poppins"/>
                <a:ea typeface="Poppins"/>
                <a:cs typeface="Poppins"/>
                <a:sym typeface="Poppins"/>
              </a:rPr>
              <a:t> should focus on basket size expansion through </a:t>
            </a:r>
            <a:r>
              <a:rPr lang="en-US" b="true" sz="1400" spc="-42">
                <a:solidFill>
                  <a:srgbClr val="000000"/>
                </a:solidFill>
                <a:latin typeface="Poppins Bold"/>
                <a:ea typeface="Poppins Bold"/>
                <a:cs typeface="Poppins Bold"/>
                <a:sym typeface="Poppins Bold"/>
              </a:rPr>
              <a:t>clinically guided cross-selling, premium service offerings, and chronic care programs</a:t>
            </a:r>
            <a:r>
              <a:rPr lang="en-US" sz="1400" spc="-42">
                <a:solidFill>
                  <a:srgbClr val="000000"/>
                </a:solidFill>
                <a:latin typeface="Poppins"/>
                <a:ea typeface="Poppins"/>
                <a:cs typeface="Poppins"/>
                <a:sym typeface="Poppins"/>
              </a:rPr>
              <a:t>.</a:t>
            </a:r>
          </a:p>
          <a:p>
            <a:pPr algn="just" marL="302261" indent="-151130" lvl="1">
              <a:lnSpc>
                <a:spcPts val="1596"/>
              </a:lnSpc>
              <a:buFont typeface="Arial"/>
              <a:buChar char="•"/>
            </a:pPr>
            <a:r>
              <a:rPr lang="en-US" b="true" sz="1400" spc="-42">
                <a:solidFill>
                  <a:srgbClr val="000000"/>
                </a:solidFill>
                <a:latin typeface="Poppins Bold"/>
                <a:ea typeface="Poppins Bold"/>
                <a:cs typeface="Poppins Bold"/>
                <a:sym typeface="Poppins Bold"/>
              </a:rPr>
              <a:t>High-revenue but lower-transaction regions</a:t>
            </a:r>
            <a:r>
              <a:rPr lang="en-US" sz="1400" spc="-42">
                <a:solidFill>
                  <a:srgbClr val="000000"/>
                </a:solidFill>
                <a:latin typeface="Poppins"/>
                <a:ea typeface="Poppins"/>
                <a:cs typeface="Poppins"/>
                <a:sym typeface="Poppins"/>
              </a:rPr>
              <a:t> should prioritize traffic stimulation through </a:t>
            </a:r>
            <a:r>
              <a:rPr lang="en-US" b="true" sz="1400" spc="-42">
                <a:solidFill>
                  <a:srgbClr val="000000"/>
                </a:solidFill>
                <a:latin typeface="Poppins Bold"/>
                <a:ea typeface="Poppins Bold"/>
                <a:cs typeface="Poppins Bold"/>
                <a:sym typeface="Poppins Bold"/>
              </a:rPr>
              <a:t>accessibility, digital ordering, and convenience-driven services</a:t>
            </a:r>
            <a:r>
              <a:rPr lang="en-US" sz="1400" spc="-42">
                <a:solidFill>
                  <a:srgbClr val="000000"/>
                </a:solidFill>
                <a:latin typeface="Poppins"/>
                <a:ea typeface="Poppins"/>
                <a:cs typeface="Poppins"/>
                <a:sym typeface="Poppins"/>
              </a:rPr>
              <a:t>.</a:t>
            </a:r>
          </a:p>
          <a:p>
            <a:pPr algn="just" marL="302261" indent="-151130" lvl="1">
              <a:lnSpc>
                <a:spcPts val="1596"/>
              </a:lnSpc>
              <a:buFont typeface="Arial"/>
              <a:buChar char="•"/>
            </a:pPr>
            <a:r>
              <a:rPr lang="en-US" b="true" sz="1400" spc="-42">
                <a:solidFill>
                  <a:srgbClr val="000000"/>
                </a:solidFill>
                <a:latin typeface="Poppins Bold"/>
                <a:ea typeface="Poppins Bold"/>
                <a:cs typeface="Poppins Bold"/>
                <a:sym typeface="Poppins Bold"/>
              </a:rPr>
              <a:t>Regional customer lifetime value and revenue-per-transaction metrics should be embedded as core KPIs </a:t>
            </a:r>
            <a:r>
              <a:rPr lang="en-US" sz="1400" spc="-42">
                <a:solidFill>
                  <a:srgbClr val="000000"/>
                </a:solidFill>
                <a:latin typeface="Poppins"/>
                <a:ea typeface="Poppins"/>
                <a:cs typeface="Poppins"/>
                <a:sym typeface="Poppins"/>
              </a:rPr>
              <a:t>to avoid over-reliance on transaction volume alone.</a:t>
            </a:r>
          </a:p>
        </p:txBody>
      </p:sp>
      <p:sp>
        <p:nvSpPr>
          <p:cNvPr name="TextBox 17" id="17"/>
          <p:cNvSpPr txBox="true"/>
          <p:nvPr/>
        </p:nvSpPr>
        <p:spPr>
          <a:xfrm rot="0">
            <a:off x="321465" y="6771978"/>
            <a:ext cx="5470929" cy="900334"/>
          </a:xfrm>
          <a:prstGeom prst="rect">
            <a:avLst/>
          </a:prstGeom>
        </p:spPr>
        <p:txBody>
          <a:bodyPr anchor="t" rtlCol="false" tIns="0" lIns="0" bIns="0" rIns="0">
            <a:spAutoFit/>
          </a:bodyPr>
          <a:lstStyle/>
          <a:p>
            <a:pPr algn="just">
              <a:lnSpc>
                <a:spcPts val="2367"/>
              </a:lnSpc>
            </a:pPr>
            <a:r>
              <a:rPr lang="en-US" b="true" sz="2006" spc="-90">
                <a:solidFill>
                  <a:srgbClr val="6F2884"/>
                </a:solidFill>
                <a:latin typeface="Poppins Bold"/>
                <a:ea typeface="Poppins Bold"/>
                <a:cs typeface="Poppins Bold"/>
                <a:sym typeface="Poppins Bold"/>
              </a:rPr>
              <a:t>Q3: What factors drive high branch ratings but relatively low transaction ratings at Kimia Farma?</a:t>
            </a:r>
          </a:p>
        </p:txBody>
      </p:sp>
      <p:sp>
        <p:nvSpPr>
          <p:cNvPr name="TextBox 18" id="18"/>
          <p:cNvSpPr txBox="true"/>
          <p:nvPr/>
        </p:nvSpPr>
        <p:spPr>
          <a:xfrm rot="0">
            <a:off x="6408535" y="1670304"/>
            <a:ext cx="5470929" cy="2420047"/>
          </a:xfrm>
          <a:prstGeom prst="rect">
            <a:avLst/>
          </a:prstGeom>
        </p:spPr>
        <p:txBody>
          <a:bodyPr anchor="t" rtlCol="false" tIns="0" lIns="0" bIns="0" rIns="0">
            <a:spAutoFit/>
          </a:bodyPr>
          <a:lstStyle/>
          <a:p>
            <a:pPr algn="just">
              <a:lnSpc>
                <a:spcPts val="1596"/>
              </a:lnSpc>
            </a:pPr>
            <a:r>
              <a:rPr lang="en-US" sz="1400" spc="-42">
                <a:solidFill>
                  <a:srgbClr val="000000"/>
                </a:solidFill>
                <a:latin typeface="Poppins"/>
                <a:ea typeface="Poppins"/>
                <a:cs typeface="Poppins"/>
                <a:sym typeface="Poppins"/>
              </a:rPr>
              <a:t>The consistently </a:t>
            </a:r>
            <a:r>
              <a:rPr lang="en-US" b="true" sz="1400" spc="-42">
                <a:solidFill>
                  <a:srgbClr val="6F2884"/>
                </a:solidFill>
                <a:latin typeface="Poppins Bold"/>
                <a:ea typeface="Poppins Bold"/>
                <a:cs typeface="Poppins Bold"/>
                <a:sym typeface="Poppins Bold"/>
              </a:rPr>
              <a:t>high Branch Ratings (around 4.75) reflect strong customer perceptions of the physical environment and human interaction</a:t>
            </a:r>
            <a:r>
              <a:rPr lang="en-US" sz="1400" spc="-42">
                <a:solidFill>
                  <a:srgbClr val="000000"/>
                </a:solidFill>
                <a:latin typeface="Poppins"/>
                <a:ea typeface="Poppins"/>
                <a:cs typeface="Poppins"/>
                <a:sym typeface="Poppins"/>
              </a:rPr>
              <a:t>, including branch cleanliness, location, staff friendliness, product knowledge, and overall atmosphere. In contrast, </a:t>
            </a:r>
            <a:r>
              <a:rPr lang="en-US" b="true" sz="1400" spc="-42">
                <a:solidFill>
                  <a:srgbClr val="6F2884"/>
                </a:solidFill>
                <a:latin typeface="Poppins Bold"/>
                <a:ea typeface="Poppins Bold"/>
                <a:cs typeface="Poppins Bold"/>
                <a:sym typeface="Poppins Bold"/>
              </a:rPr>
              <a:t>the lower Transaction Ratings (around 4.00) signal friction within the service delivery process itself, such as prolonged waiting times, workflow inefficiencies, digital or self-service limitations, and procedural or system-related bottlenecks</a:t>
            </a:r>
            <a:r>
              <a:rPr lang="en-US" sz="1400" spc="-42">
                <a:solidFill>
                  <a:srgbClr val="000000"/>
                </a:solidFill>
                <a:latin typeface="Poppins"/>
                <a:ea typeface="Poppins"/>
                <a:cs typeface="Poppins"/>
                <a:sym typeface="Poppins"/>
              </a:rPr>
              <a:t>. This gap highlights a clear misalignment between strong service experience and operational execution, which constrains the branch’s ability to convert service excellence into stronger transactional performance.</a:t>
            </a:r>
          </a:p>
        </p:txBody>
      </p:sp>
      <p:grpSp>
        <p:nvGrpSpPr>
          <p:cNvPr name="Group 19" id="19"/>
          <p:cNvGrpSpPr/>
          <p:nvPr/>
        </p:nvGrpSpPr>
        <p:grpSpPr>
          <a:xfrm rot="0">
            <a:off x="6408535" y="4603178"/>
            <a:ext cx="5470929" cy="3863434"/>
            <a:chOff x="0" y="0"/>
            <a:chExt cx="1658023" cy="1170854"/>
          </a:xfrm>
        </p:grpSpPr>
        <p:sp>
          <p:nvSpPr>
            <p:cNvPr name="Freeform 20" id="20"/>
            <p:cNvSpPr/>
            <p:nvPr/>
          </p:nvSpPr>
          <p:spPr>
            <a:xfrm flipH="false" flipV="false" rot="0">
              <a:off x="0" y="0"/>
              <a:ext cx="1658023" cy="1170854"/>
            </a:xfrm>
            <a:custGeom>
              <a:avLst/>
              <a:gdLst/>
              <a:ahLst/>
              <a:cxnLst/>
              <a:rect r="r" b="b" t="t" l="l"/>
              <a:pathLst>
                <a:path h="1170854" w="1658023">
                  <a:moveTo>
                    <a:pt x="42453" y="0"/>
                  </a:moveTo>
                  <a:lnTo>
                    <a:pt x="1615570" y="0"/>
                  </a:lnTo>
                  <a:cubicBezTo>
                    <a:pt x="1626829" y="0"/>
                    <a:pt x="1637627" y="4473"/>
                    <a:pt x="1645589" y="12434"/>
                  </a:cubicBezTo>
                  <a:cubicBezTo>
                    <a:pt x="1653550" y="20396"/>
                    <a:pt x="1658023" y="31194"/>
                    <a:pt x="1658023" y="42453"/>
                  </a:cubicBezTo>
                  <a:lnTo>
                    <a:pt x="1658023" y="1128401"/>
                  </a:lnTo>
                  <a:cubicBezTo>
                    <a:pt x="1658023" y="1139660"/>
                    <a:pt x="1653550" y="1150459"/>
                    <a:pt x="1645589" y="1158420"/>
                  </a:cubicBezTo>
                  <a:cubicBezTo>
                    <a:pt x="1637627" y="1166382"/>
                    <a:pt x="1626829" y="1170854"/>
                    <a:pt x="1615570" y="1170854"/>
                  </a:cubicBezTo>
                  <a:lnTo>
                    <a:pt x="42453" y="1170854"/>
                  </a:lnTo>
                  <a:cubicBezTo>
                    <a:pt x="31194" y="1170854"/>
                    <a:pt x="20396" y="1166382"/>
                    <a:pt x="12434" y="1158420"/>
                  </a:cubicBezTo>
                  <a:cubicBezTo>
                    <a:pt x="4473" y="1150459"/>
                    <a:pt x="0" y="1139660"/>
                    <a:pt x="0" y="1128401"/>
                  </a:cubicBezTo>
                  <a:lnTo>
                    <a:pt x="0" y="42453"/>
                  </a:lnTo>
                  <a:cubicBezTo>
                    <a:pt x="0" y="31194"/>
                    <a:pt x="4473" y="20396"/>
                    <a:pt x="12434" y="12434"/>
                  </a:cubicBezTo>
                  <a:cubicBezTo>
                    <a:pt x="20396" y="4473"/>
                    <a:pt x="31194" y="0"/>
                    <a:pt x="42453" y="0"/>
                  </a:cubicBezTo>
                  <a:close/>
                </a:path>
              </a:pathLst>
            </a:custGeom>
            <a:solidFill>
              <a:srgbClr val="FFFFFF"/>
            </a:solidFill>
            <a:ln w="19050" cap="rnd">
              <a:solidFill>
                <a:srgbClr val="292929"/>
              </a:solidFill>
              <a:prstDash val="solid"/>
              <a:round/>
            </a:ln>
          </p:spPr>
        </p:sp>
        <p:sp>
          <p:nvSpPr>
            <p:cNvPr name="TextBox 21" id="21"/>
            <p:cNvSpPr txBox="true"/>
            <p:nvPr/>
          </p:nvSpPr>
          <p:spPr>
            <a:xfrm>
              <a:off x="0" y="-76200"/>
              <a:ext cx="1658023" cy="1247054"/>
            </a:xfrm>
            <a:prstGeom prst="rect">
              <a:avLst/>
            </a:prstGeom>
          </p:spPr>
          <p:txBody>
            <a:bodyPr anchor="ctr" rtlCol="false" tIns="50800" lIns="50800" bIns="50800" rIns="50800"/>
            <a:lstStyle/>
            <a:p>
              <a:pPr algn="ctr">
                <a:lnSpc>
                  <a:spcPts val="3123"/>
                </a:lnSpc>
              </a:pPr>
            </a:p>
            <a:p>
              <a:pPr algn="ctr">
                <a:lnSpc>
                  <a:spcPts val="3123"/>
                </a:lnSpc>
              </a:pPr>
            </a:p>
          </p:txBody>
        </p:sp>
      </p:grpSp>
      <p:grpSp>
        <p:nvGrpSpPr>
          <p:cNvPr name="Group 22" id="22"/>
          <p:cNvGrpSpPr/>
          <p:nvPr/>
        </p:nvGrpSpPr>
        <p:grpSpPr>
          <a:xfrm rot="0">
            <a:off x="6690995" y="4393483"/>
            <a:ext cx="1834120" cy="419391"/>
            <a:chOff x="0" y="0"/>
            <a:chExt cx="1414565" cy="323455"/>
          </a:xfrm>
        </p:grpSpPr>
        <p:sp>
          <p:nvSpPr>
            <p:cNvPr name="Freeform 23" id="23"/>
            <p:cNvSpPr/>
            <p:nvPr/>
          </p:nvSpPr>
          <p:spPr>
            <a:xfrm flipH="false" flipV="false" rot="0">
              <a:off x="0" y="0"/>
              <a:ext cx="1414565" cy="323455"/>
            </a:xfrm>
            <a:custGeom>
              <a:avLst/>
              <a:gdLst/>
              <a:ahLst/>
              <a:cxnLst/>
              <a:rect r="r" b="b" t="t" l="l"/>
              <a:pathLst>
                <a:path h="323455" w="1414565">
                  <a:moveTo>
                    <a:pt x="63316" y="0"/>
                  </a:moveTo>
                  <a:lnTo>
                    <a:pt x="1351249" y="0"/>
                  </a:lnTo>
                  <a:cubicBezTo>
                    <a:pt x="1368041" y="0"/>
                    <a:pt x="1384146" y="6671"/>
                    <a:pt x="1396020" y="18545"/>
                  </a:cubicBezTo>
                  <a:cubicBezTo>
                    <a:pt x="1407894" y="30419"/>
                    <a:pt x="1414565" y="46523"/>
                    <a:pt x="1414565" y="63316"/>
                  </a:cubicBezTo>
                  <a:lnTo>
                    <a:pt x="1414565" y="260139"/>
                  </a:lnTo>
                  <a:cubicBezTo>
                    <a:pt x="1414565" y="276932"/>
                    <a:pt x="1407894" y="293036"/>
                    <a:pt x="1396020" y="304910"/>
                  </a:cubicBezTo>
                  <a:cubicBezTo>
                    <a:pt x="1384146" y="316784"/>
                    <a:pt x="1368041" y="323455"/>
                    <a:pt x="1351249" y="323455"/>
                  </a:cubicBezTo>
                  <a:lnTo>
                    <a:pt x="63316" y="323455"/>
                  </a:lnTo>
                  <a:cubicBezTo>
                    <a:pt x="46523" y="323455"/>
                    <a:pt x="30419" y="316784"/>
                    <a:pt x="18545" y="304910"/>
                  </a:cubicBezTo>
                  <a:cubicBezTo>
                    <a:pt x="6671" y="293036"/>
                    <a:pt x="0" y="276932"/>
                    <a:pt x="0" y="260139"/>
                  </a:cubicBezTo>
                  <a:lnTo>
                    <a:pt x="0" y="63316"/>
                  </a:lnTo>
                  <a:cubicBezTo>
                    <a:pt x="0" y="46523"/>
                    <a:pt x="6671" y="30419"/>
                    <a:pt x="18545" y="18545"/>
                  </a:cubicBezTo>
                  <a:cubicBezTo>
                    <a:pt x="30419" y="6671"/>
                    <a:pt x="46523" y="0"/>
                    <a:pt x="63316" y="0"/>
                  </a:cubicBezTo>
                  <a:close/>
                </a:path>
              </a:pathLst>
            </a:custGeom>
            <a:solidFill>
              <a:srgbClr val="FFC054"/>
            </a:solidFill>
          </p:spPr>
        </p:sp>
        <p:sp>
          <p:nvSpPr>
            <p:cNvPr name="TextBox 24" id="24"/>
            <p:cNvSpPr txBox="true"/>
            <p:nvPr/>
          </p:nvSpPr>
          <p:spPr>
            <a:xfrm>
              <a:off x="0" y="-76200"/>
              <a:ext cx="1414565" cy="399655"/>
            </a:xfrm>
            <a:prstGeom prst="rect">
              <a:avLst/>
            </a:prstGeom>
          </p:spPr>
          <p:txBody>
            <a:bodyPr anchor="ctr" rtlCol="false" tIns="40695" lIns="40695" bIns="40695" rIns="40695"/>
            <a:lstStyle/>
            <a:p>
              <a:pPr algn="ctr">
                <a:lnSpc>
                  <a:spcPts val="3123"/>
                </a:lnSpc>
              </a:pPr>
            </a:p>
          </p:txBody>
        </p:sp>
      </p:grpSp>
      <p:sp>
        <p:nvSpPr>
          <p:cNvPr name="TextBox 25" id="25"/>
          <p:cNvSpPr txBox="true"/>
          <p:nvPr/>
        </p:nvSpPr>
        <p:spPr>
          <a:xfrm rot="0">
            <a:off x="6774830" y="4488733"/>
            <a:ext cx="1666451" cy="197522"/>
          </a:xfrm>
          <a:prstGeom prst="rect">
            <a:avLst/>
          </a:prstGeom>
        </p:spPr>
        <p:txBody>
          <a:bodyPr anchor="t" rtlCol="false" tIns="0" lIns="0" bIns="0" rIns="0">
            <a:spAutoFit/>
          </a:bodyPr>
          <a:lstStyle/>
          <a:p>
            <a:pPr algn="ctr">
              <a:lnSpc>
                <a:spcPts val="1429"/>
              </a:lnSpc>
            </a:pPr>
            <a:r>
              <a:rPr lang="en-US" b="true" sz="1299" spc="-51">
                <a:solidFill>
                  <a:srgbClr val="6F2884"/>
                </a:solidFill>
                <a:latin typeface="Poppins Bold"/>
                <a:ea typeface="Poppins Bold"/>
                <a:cs typeface="Poppins Bold"/>
                <a:sym typeface="Poppins Bold"/>
              </a:rPr>
              <a:t>Recommendation</a:t>
            </a:r>
          </a:p>
        </p:txBody>
      </p:sp>
      <p:sp>
        <p:nvSpPr>
          <p:cNvPr name="TextBox 26" id="26"/>
          <p:cNvSpPr txBox="true"/>
          <p:nvPr/>
        </p:nvSpPr>
        <p:spPr>
          <a:xfrm rot="0">
            <a:off x="6483230" y="4900245"/>
            <a:ext cx="5321540" cy="3419985"/>
          </a:xfrm>
          <a:prstGeom prst="rect">
            <a:avLst/>
          </a:prstGeom>
        </p:spPr>
        <p:txBody>
          <a:bodyPr anchor="t" rtlCol="false" tIns="0" lIns="0" bIns="0" rIns="0">
            <a:spAutoFit/>
          </a:bodyPr>
          <a:lstStyle/>
          <a:p>
            <a:pPr algn="just" marL="302261" indent="-151130" lvl="1">
              <a:lnSpc>
                <a:spcPts val="1596"/>
              </a:lnSpc>
              <a:buFont typeface="Arial"/>
              <a:buChar char="•"/>
            </a:pPr>
            <a:r>
              <a:rPr lang="en-US" sz="1400" spc="-42">
                <a:solidFill>
                  <a:srgbClr val="000000"/>
                </a:solidFill>
                <a:latin typeface="Poppins"/>
                <a:ea typeface="Poppins"/>
                <a:cs typeface="Poppins"/>
                <a:sym typeface="Poppins"/>
              </a:rPr>
              <a:t>Streamline transaction workflows by r</a:t>
            </a:r>
            <a:r>
              <a:rPr lang="en-US" b="true" sz="1400" spc="-42">
                <a:solidFill>
                  <a:srgbClr val="000000"/>
                </a:solidFill>
                <a:latin typeface="Poppins Bold"/>
                <a:ea typeface="Poppins Bold"/>
                <a:cs typeface="Poppins Bold"/>
                <a:sym typeface="Poppins Bold"/>
              </a:rPr>
              <a:t>educing unnecessary steps, simplifying procedures, and standardizing service</a:t>
            </a:r>
            <a:r>
              <a:rPr lang="en-US" sz="1400" spc="-42">
                <a:solidFill>
                  <a:srgbClr val="000000"/>
                </a:solidFill>
                <a:latin typeface="Poppins"/>
                <a:ea typeface="Poppins"/>
                <a:cs typeface="Poppins"/>
                <a:sym typeface="Poppins"/>
              </a:rPr>
              <a:t> processes to shorten waiting times.</a:t>
            </a:r>
          </a:p>
          <a:p>
            <a:pPr algn="just" marL="302261" indent="-151130" lvl="1">
              <a:lnSpc>
                <a:spcPts val="1596"/>
              </a:lnSpc>
              <a:buFont typeface="Arial"/>
              <a:buChar char="•"/>
            </a:pPr>
            <a:r>
              <a:rPr lang="en-US" b="true" sz="1400" spc="-42">
                <a:solidFill>
                  <a:srgbClr val="000000"/>
                </a:solidFill>
                <a:latin typeface="Poppins Bold"/>
                <a:ea typeface="Poppins Bold"/>
                <a:cs typeface="Poppins Bold"/>
                <a:sym typeface="Poppins Bold"/>
              </a:rPr>
              <a:t>Strengthen digital and self-service channel reliability</a:t>
            </a:r>
            <a:r>
              <a:rPr lang="en-US" sz="1400" spc="-42">
                <a:solidFill>
                  <a:srgbClr val="000000"/>
                </a:solidFill>
                <a:latin typeface="Poppins"/>
                <a:ea typeface="Poppins"/>
                <a:cs typeface="Poppins"/>
                <a:sym typeface="Poppins"/>
              </a:rPr>
              <a:t> to minimize system delays, input errors, and transaction bottlenecks.</a:t>
            </a:r>
          </a:p>
          <a:p>
            <a:pPr algn="just" marL="302261" indent="-151130" lvl="1">
              <a:lnSpc>
                <a:spcPts val="1596"/>
              </a:lnSpc>
              <a:buFont typeface="Arial"/>
              <a:buChar char="•"/>
            </a:pPr>
            <a:r>
              <a:rPr lang="en-US" b="true" sz="1400" spc="-42">
                <a:solidFill>
                  <a:srgbClr val="000000"/>
                </a:solidFill>
                <a:latin typeface="Poppins Bold"/>
                <a:ea typeface="Poppins Bold"/>
                <a:cs typeface="Poppins Bold"/>
                <a:sym typeface="Poppins Bold"/>
              </a:rPr>
              <a:t>Implement real-time queue monitoring and staff reallocation</a:t>
            </a:r>
            <a:r>
              <a:rPr lang="en-US" sz="1400" spc="-42">
                <a:solidFill>
                  <a:srgbClr val="000000"/>
                </a:solidFill>
                <a:latin typeface="Poppins"/>
                <a:ea typeface="Poppins"/>
                <a:cs typeface="Poppins"/>
                <a:sym typeface="Poppins"/>
              </a:rPr>
              <a:t> during peak hours to balance service load and improve transaction speed.</a:t>
            </a:r>
          </a:p>
          <a:p>
            <a:pPr algn="just" marL="302261" indent="-151130" lvl="1">
              <a:lnSpc>
                <a:spcPts val="1596"/>
              </a:lnSpc>
              <a:buFont typeface="Arial"/>
              <a:buChar char="•"/>
            </a:pPr>
            <a:r>
              <a:rPr lang="en-US" b="true" sz="1400" spc="-42">
                <a:solidFill>
                  <a:srgbClr val="000000"/>
                </a:solidFill>
                <a:latin typeface="Poppins Bold"/>
                <a:ea typeface="Poppins Bold"/>
                <a:cs typeface="Poppins Bold"/>
                <a:sym typeface="Poppins Bold"/>
              </a:rPr>
              <a:t>Equip frontliners and pharmacists with soft-selling and service-to-conversion training </a:t>
            </a:r>
            <a:r>
              <a:rPr lang="en-US" sz="1400" spc="-42">
                <a:solidFill>
                  <a:srgbClr val="000000"/>
                </a:solidFill>
                <a:latin typeface="Poppins"/>
                <a:ea typeface="Poppins"/>
                <a:cs typeface="Poppins"/>
                <a:sym typeface="Poppins"/>
              </a:rPr>
              <a:t>to translate strong service perception into higher transaction value without compromising trust.</a:t>
            </a:r>
          </a:p>
          <a:p>
            <a:pPr algn="just" marL="302261" indent="-151130" lvl="1">
              <a:lnSpc>
                <a:spcPts val="1596"/>
              </a:lnSpc>
              <a:buFont typeface="Arial"/>
              <a:buChar char="•"/>
            </a:pPr>
            <a:r>
              <a:rPr lang="en-US" b="true" sz="1400" spc="-42">
                <a:solidFill>
                  <a:srgbClr val="000000"/>
                </a:solidFill>
                <a:latin typeface="Poppins Bold"/>
                <a:ea typeface="Poppins Bold"/>
                <a:cs typeface="Poppins Bold"/>
                <a:sym typeface="Poppins Bold"/>
              </a:rPr>
              <a:t>Track transaction efficiency KPIs at branch level (waiting time, transaction completion time, transaction per visit)</a:t>
            </a:r>
            <a:r>
              <a:rPr lang="en-US" sz="1400" spc="-42">
                <a:solidFill>
                  <a:srgbClr val="000000"/>
                </a:solidFill>
                <a:latin typeface="Poppins"/>
                <a:ea typeface="Poppins"/>
                <a:cs typeface="Poppins"/>
                <a:sym typeface="Poppins"/>
              </a:rPr>
              <a:t> alongside service ratings to ensure service excellence is supported by operational performance.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123"/>
            <a:ext cx="18288000" cy="10932343"/>
          </a:xfrm>
          <a:custGeom>
            <a:avLst/>
            <a:gdLst/>
            <a:ahLst/>
            <a:cxnLst/>
            <a:rect r="r" b="b" t="t" l="l"/>
            <a:pathLst>
              <a:path h="10932343" w="18288000">
                <a:moveTo>
                  <a:pt x="0" y="0"/>
                </a:moveTo>
                <a:lnTo>
                  <a:pt x="18288000" y="0"/>
                </a:lnTo>
                <a:lnTo>
                  <a:pt x="18288000" y="10932344"/>
                </a:lnTo>
                <a:lnTo>
                  <a:pt x="0" y="10932344"/>
                </a:lnTo>
                <a:lnTo>
                  <a:pt x="0" y="0"/>
                </a:lnTo>
                <a:close/>
              </a:path>
            </a:pathLst>
          </a:custGeom>
          <a:blipFill>
            <a:blip r:embed="rId2"/>
            <a:stretch>
              <a:fillRect l="-2935" t="0" r="-2236" b="-17437"/>
            </a:stretch>
          </a:blipFill>
        </p:spPr>
      </p:sp>
      <p:grpSp>
        <p:nvGrpSpPr>
          <p:cNvPr name="Group 3" id="3"/>
          <p:cNvGrpSpPr/>
          <p:nvPr/>
        </p:nvGrpSpPr>
        <p:grpSpPr>
          <a:xfrm rot="0">
            <a:off x="-362690" y="0"/>
            <a:ext cx="38268962" cy="10464221"/>
            <a:chOff x="0" y="0"/>
            <a:chExt cx="10079068" cy="2756009"/>
          </a:xfrm>
        </p:grpSpPr>
        <p:sp>
          <p:nvSpPr>
            <p:cNvPr name="Freeform 4" id="4"/>
            <p:cNvSpPr/>
            <p:nvPr/>
          </p:nvSpPr>
          <p:spPr>
            <a:xfrm flipH="false" flipV="false" rot="0">
              <a:off x="0" y="0"/>
              <a:ext cx="10079069" cy="2756009"/>
            </a:xfrm>
            <a:custGeom>
              <a:avLst/>
              <a:gdLst/>
              <a:ahLst/>
              <a:cxnLst/>
              <a:rect r="r" b="b" t="t" l="l"/>
              <a:pathLst>
                <a:path h="2756009" w="10079069">
                  <a:moveTo>
                    <a:pt x="0" y="0"/>
                  </a:moveTo>
                  <a:lnTo>
                    <a:pt x="10079069" y="0"/>
                  </a:lnTo>
                  <a:lnTo>
                    <a:pt x="10079069" y="2756009"/>
                  </a:lnTo>
                  <a:lnTo>
                    <a:pt x="0" y="2756009"/>
                  </a:lnTo>
                  <a:close/>
                </a:path>
              </a:pathLst>
            </a:custGeom>
            <a:gradFill rotWithShape="true">
              <a:gsLst>
                <a:gs pos="0">
                  <a:srgbClr val="6F2884">
                    <a:alpha val="50500"/>
                  </a:srgbClr>
                </a:gs>
                <a:gs pos="50000">
                  <a:srgbClr val="6F2884">
                    <a:alpha val="60000"/>
                  </a:srgbClr>
                </a:gs>
                <a:gs pos="100000">
                  <a:srgbClr val="F9E4FF">
                    <a:alpha val="9000"/>
                  </a:srgbClr>
                </a:gs>
              </a:gsLst>
              <a:lin ang="0"/>
            </a:gradFill>
          </p:spPr>
        </p:sp>
        <p:sp>
          <p:nvSpPr>
            <p:cNvPr name="TextBox 5" id="5"/>
            <p:cNvSpPr txBox="true"/>
            <p:nvPr/>
          </p:nvSpPr>
          <p:spPr>
            <a:xfrm>
              <a:off x="0" y="-57150"/>
              <a:ext cx="10079068" cy="281315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771378" y="2561656"/>
            <a:ext cx="4745245" cy="800199"/>
            <a:chOff x="0" y="0"/>
            <a:chExt cx="6326993" cy="1066932"/>
          </a:xfrm>
        </p:grpSpPr>
        <p:sp>
          <p:nvSpPr>
            <p:cNvPr name="Freeform 7" id="7"/>
            <p:cNvSpPr/>
            <p:nvPr/>
          </p:nvSpPr>
          <p:spPr>
            <a:xfrm flipH="false" flipV="false" rot="0">
              <a:off x="0" y="0"/>
              <a:ext cx="2753915" cy="1066932"/>
            </a:xfrm>
            <a:custGeom>
              <a:avLst/>
              <a:gdLst/>
              <a:ahLst/>
              <a:cxnLst/>
              <a:rect r="r" b="b" t="t" l="l"/>
              <a:pathLst>
                <a:path h="1066932" w="2753915">
                  <a:moveTo>
                    <a:pt x="0" y="0"/>
                  </a:moveTo>
                  <a:lnTo>
                    <a:pt x="2753915" y="0"/>
                  </a:lnTo>
                  <a:lnTo>
                    <a:pt x="2753915" y="1066932"/>
                  </a:lnTo>
                  <a:lnTo>
                    <a:pt x="0" y="1066932"/>
                  </a:lnTo>
                  <a:lnTo>
                    <a:pt x="0" y="0"/>
                  </a:lnTo>
                  <a:close/>
                </a:path>
              </a:pathLst>
            </a:custGeom>
            <a:blipFill>
              <a:blip r:embed="rId3"/>
              <a:stretch>
                <a:fillRect l="0" t="0" r="0" b="0"/>
              </a:stretch>
            </a:blipFill>
          </p:spPr>
        </p:sp>
        <p:sp>
          <p:nvSpPr>
            <p:cNvPr name="Freeform 8" id="8"/>
            <p:cNvSpPr/>
            <p:nvPr/>
          </p:nvSpPr>
          <p:spPr>
            <a:xfrm flipH="false" flipV="false" rot="0">
              <a:off x="3713762" y="0"/>
              <a:ext cx="2613231" cy="940763"/>
            </a:xfrm>
            <a:custGeom>
              <a:avLst/>
              <a:gdLst/>
              <a:ahLst/>
              <a:cxnLst/>
              <a:rect r="r" b="b" t="t" l="l"/>
              <a:pathLst>
                <a:path h="940763" w="2613231">
                  <a:moveTo>
                    <a:pt x="0" y="0"/>
                  </a:moveTo>
                  <a:lnTo>
                    <a:pt x="2613231" y="0"/>
                  </a:lnTo>
                  <a:lnTo>
                    <a:pt x="2613231" y="940763"/>
                  </a:lnTo>
                  <a:lnTo>
                    <a:pt x="0" y="940763"/>
                  </a:lnTo>
                  <a:lnTo>
                    <a:pt x="0" y="0"/>
                  </a:lnTo>
                  <a:close/>
                </a:path>
              </a:pathLst>
            </a:custGeom>
            <a:blipFill>
              <a:blip r:embed="rId4"/>
              <a:stretch>
                <a:fillRect l="0" t="0" r="0" b="0"/>
              </a:stretch>
            </a:blipFill>
          </p:spPr>
        </p:sp>
        <p:sp>
          <p:nvSpPr>
            <p:cNvPr name="Freeform 9" id="9"/>
            <p:cNvSpPr/>
            <p:nvPr/>
          </p:nvSpPr>
          <p:spPr>
            <a:xfrm flipH="false" flipV="false" rot="0">
              <a:off x="2976753" y="275555"/>
              <a:ext cx="515822" cy="515822"/>
            </a:xfrm>
            <a:custGeom>
              <a:avLst/>
              <a:gdLst/>
              <a:ahLst/>
              <a:cxnLst/>
              <a:rect r="r" b="b" t="t" l="l"/>
              <a:pathLst>
                <a:path h="515822" w="515822">
                  <a:moveTo>
                    <a:pt x="0" y="0"/>
                  </a:moveTo>
                  <a:lnTo>
                    <a:pt x="515821" y="0"/>
                  </a:lnTo>
                  <a:lnTo>
                    <a:pt x="515821" y="515822"/>
                  </a:lnTo>
                  <a:lnTo>
                    <a:pt x="0" y="5158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0" id="10"/>
          <p:cNvGrpSpPr/>
          <p:nvPr/>
        </p:nvGrpSpPr>
        <p:grpSpPr>
          <a:xfrm rot="0">
            <a:off x="4154618" y="3361856"/>
            <a:ext cx="9978765" cy="3563289"/>
            <a:chOff x="0" y="0"/>
            <a:chExt cx="13305020" cy="4751051"/>
          </a:xfrm>
        </p:grpSpPr>
        <p:sp>
          <p:nvSpPr>
            <p:cNvPr name="TextBox 11" id="11"/>
            <p:cNvSpPr txBox="true"/>
            <p:nvPr/>
          </p:nvSpPr>
          <p:spPr>
            <a:xfrm rot="0">
              <a:off x="0" y="-95250"/>
              <a:ext cx="13305020" cy="2523589"/>
            </a:xfrm>
            <a:prstGeom prst="rect">
              <a:avLst/>
            </a:prstGeom>
          </p:spPr>
          <p:txBody>
            <a:bodyPr anchor="t" rtlCol="false" tIns="0" lIns="0" bIns="0" rIns="0">
              <a:spAutoFit/>
            </a:bodyPr>
            <a:lstStyle/>
            <a:p>
              <a:pPr algn="ctr">
                <a:lnSpc>
                  <a:spcPts val="14160"/>
                </a:lnSpc>
              </a:pPr>
              <a:r>
                <a:rPr lang="en-US" b="true" sz="12000">
                  <a:solidFill>
                    <a:srgbClr val="FFFFFF"/>
                  </a:solidFill>
                  <a:latin typeface="Poppins Bold"/>
                  <a:ea typeface="Poppins Bold"/>
                  <a:cs typeface="Poppins Bold"/>
                  <a:sym typeface="Poppins Bold"/>
                </a:rPr>
                <a:t>Thank You!</a:t>
              </a:r>
            </a:p>
          </p:txBody>
        </p:sp>
        <p:sp>
          <p:nvSpPr>
            <p:cNvPr name="Freeform 12" id="12"/>
            <p:cNvSpPr/>
            <p:nvPr/>
          </p:nvSpPr>
          <p:spPr>
            <a:xfrm flipH="false" flipV="false" rot="0">
              <a:off x="4256570" y="2955121"/>
              <a:ext cx="782233" cy="782233"/>
            </a:xfrm>
            <a:custGeom>
              <a:avLst/>
              <a:gdLst/>
              <a:ahLst/>
              <a:cxnLst/>
              <a:rect r="r" b="b" t="t" l="l"/>
              <a:pathLst>
                <a:path h="782233" w="782233">
                  <a:moveTo>
                    <a:pt x="0" y="0"/>
                  </a:moveTo>
                  <a:lnTo>
                    <a:pt x="782233" y="0"/>
                  </a:lnTo>
                  <a:lnTo>
                    <a:pt x="782233" y="782233"/>
                  </a:lnTo>
                  <a:lnTo>
                    <a:pt x="0" y="7822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6580596" y="2955121"/>
              <a:ext cx="782233" cy="782233"/>
            </a:xfrm>
            <a:custGeom>
              <a:avLst/>
              <a:gdLst/>
              <a:ahLst/>
              <a:cxnLst/>
              <a:rect r="r" b="b" t="t" l="l"/>
              <a:pathLst>
                <a:path h="782233" w="782233">
                  <a:moveTo>
                    <a:pt x="0" y="0"/>
                  </a:moveTo>
                  <a:lnTo>
                    <a:pt x="782233" y="0"/>
                  </a:lnTo>
                  <a:lnTo>
                    <a:pt x="782233" y="782233"/>
                  </a:lnTo>
                  <a:lnTo>
                    <a:pt x="0" y="7822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5256063" y="3163399"/>
              <a:ext cx="1324533" cy="364247"/>
            </a:xfrm>
            <a:prstGeom prst="rect">
              <a:avLst/>
            </a:prstGeom>
          </p:spPr>
          <p:txBody>
            <a:bodyPr anchor="t" rtlCol="false" tIns="0" lIns="0" bIns="0" rIns="0">
              <a:spAutoFit/>
            </a:bodyPr>
            <a:lstStyle/>
            <a:p>
              <a:pPr algn="l">
                <a:lnSpc>
                  <a:spcPts val="2077"/>
                </a:lnSpc>
              </a:pPr>
              <a:r>
                <a:rPr lang="en-US" sz="1822" spc="-54" u="sng">
                  <a:solidFill>
                    <a:srgbClr val="FFFFFF"/>
                  </a:solidFill>
                  <a:latin typeface="Poppins"/>
                  <a:ea typeface="Poppins"/>
                  <a:cs typeface="Poppins"/>
                  <a:sym typeface="Poppins"/>
                  <a:hlinkClick r:id="rId11" tooltip="https://github.com/debbyrofikomalik/Kimia-Farma-Big-Data-Analytics-Project"/>
                </a:rPr>
                <a:t>Github</a:t>
              </a:r>
            </a:p>
          </p:txBody>
        </p:sp>
        <p:sp>
          <p:nvSpPr>
            <p:cNvPr name="TextBox 15" id="15"/>
            <p:cNvSpPr txBox="true"/>
            <p:nvPr/>
          </p:nvSpPr>
          <p:spPr>
            <a:xfrm rot="0">
              <a:off x="7580089" y="3163399"/>
              <a:ext cx="1468361" cy="364247"/>
            </a:xfrm>
            <a:prstGeom prst="rect">
              <a:avLst/>
            </a:prstGeom>
          </p:spPr>
          <p:txBody>
            <a:bodyPr anchor="t" rtlCol="false" tIns="0" lIns="0" bIns="0" rIns="0">
              <a:spAutoFit/>
            </a:bodyPr>
            <a:lstStyle/>
            <a:p>
              <a:pPr algn="l">
                <a:lnSpc>
                  <a:spcPts val="2077"/>
                </a:lnSpc>
              </a:pPr>
              <a:r>
                <a:rPr lang="en-US" sz="1822" spc="-54" u="sng">
                  <a:solidFill>
                    <a:srgbClr val="FFFFFF"/>
                  </a:solidFill>
                  <a:latin typeface="Poppins"/>
                  <a:ea typeface="Poppins"/>
                  <a:cs typeface="Poppins"/>
                  <a:sym typeface="Poppins"/>
                  <a:hlinkClick r:id="rId12" tooltip="https://youtu.be/QFGf1KlOcQo"/>
                </a:rPr>
                <a:t>Youtube</a:t>
              </a:r>
            </a:p>
          </p:txBody>
        </p:sp>
        <p:sp>
          <p:nvSpPr>
            <p:cNvPr name="Freeform 16" id="16"/>
            <p:cNvSpPr/>
            <p:nvPr/>
          </p:nvSpPr>
          <p:spPr>
            <a:xfrm flipH="false" flipV="false" rot="0">
              <a:off x="4687126" y="4143171"/>
              <a:ext cx="467299" cy="427579"/>
            </a:xfrm>
            <a:custGeom>
              <a:avLst/>
              <a:gdLst/>
              <a:ahLst/>
              <a:cxnLst/>
              <a:rect r="r" b="b" t="t" l="l"/>
              <a:pathLst>
                <a:path h="427579" w="467299">
                  <a:moveTo>
                    <a:pt x="0" y="0"/>
                  </a:moveTo>
                  <a:lnTo>
                    <a:pt x="467299" y="0"/>
                  </a:lnTo>
                  <a:lnTo>
                    <a:pt x="467299" y="427578"/>
                  </a:lnTo>
                  <a:lnTo>
                    <a:pt x="0" y="4275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4526684" y="3962869"/>
              <a:ext cx="788182" cy="788182"/>
            </a:xfrm>
            <a:custGeom>
              <a:avLst/>
              <a:gdLst/>
              <a:ahLst/>
              <a:cxnLst/>
              <a:rect r="r" b="b" t="t" l="l"/>
              <a:pathLst>
                <a:path h="788182" w="788182">
                  <a:moveTo>
                    <a:pt x="0" y="0"/>
                  </a:moveTo>
                  <a:lnTo>
                    <a:pt x="788182" y="0"/>
                  </a:lnTo>
                  <a:lnTo>
                    <a:pt x="788182" y="788182"/>
                  </a:lnTo>
                  <a:lnTo>
                    <a:pt x="0" y="7881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8" id="18"/>
            <p:cNvSpPr txBox="true"/>
            <p:nvPr/>
          </p:nvSpPr>
          <p:spPr>
            <a:xfrm rot="0">
              <a:off x="5598090" y="4174837"/>
              <a:ext cx="3180246" cy="364247"/>
            </a:xfrm>
            <a:prstGeom prst="rect">
              <a:avLst/>
            </a:prstGeom>
          </p:spPr>
          <p:txBody>
            <a:bodyPr anchor="t" rtlCol="false" tIns="0" lIns="0" bIns="0" rIns="0">
              <a:spAutoFit/>
            </a:bodyPr>
            <a:lstStyle/>
            <a:p>
              <a:pPr algn="l">
                <a:lnSpc>
                  <a:spcPts val="2077"/>
                </a:lnSpc>
              </a:pPr>
              <a:r>
                <a:rPr lang="en-US" sz="1822" spc="-54" u="sng">
                  <a:solidFill>
                    <a:srgbClr val="FFFFFF"/>
                  </a:solidFill>
                  <a:latin typeface="Poppins"/>
                  <a:ea typeface="Poppins"/>
                  <a:cs typeface="Poppins"/>
                  <a:sym typeface="Poppins"/>
                  <a:hlinkClick r:id="rId17" tooltip="https://lookerstudio.google.com/reporting/c8440d76-f658-4be4-aeb4-7e0fb8c1e7a6"/>
                </a:rPr>
                <a:t>Google Looker Studio</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123"/>
            <a:ext cx="18288000" cy="10932343"/>
          </a:xfrm>
          <a:custGeom>
            <a:avLst/>
            <a:gdLst/>
            <a:ahLst/>
            <a:cxnLst/>
            <a:rect r="r" b="b" t="t" l="l"/>
            <a:pathLst>
              <a:path h="10932343" w="18288000">
                <a:moveTo>
                  <a:pt x="0" y="0"/>
                </a:moveTo>
                <a:lnTo>
                  <a:pt x="18288000" y="0"/>
                </a:lnTo>
                <a:lnTo>
                  <a:pt x="18288000" y="10932344"/>
                </a:lnTo>
                <a:lnTo>
                  <a:pt x="0" y="10932344"/>
                </a:lnTo>
                <a:lnTo>
                  <a:pt x="0" y="0"/>
                </a:lnTo>
                <a:close/>
              </a:path>
            </a:pathLst>
          </a:custGeom>
          <a:blipFill>
            <a:blip r:embed="rId2"/>
            <a:stretch>
              <a:fillRect l="-2935" t="0" r="-2236" b="-17437"/>
            </a:stretch>
          </a:blipFill>
        </p:spPr>
      </p:sp>
      <p:grpSp>
        <p:nvGrpSpPr>
          <p:cNvPr name="Group 3" id="3"/>
          <p:cNvGrpSpPr/>
          <p:nvPr/>
        </p:nvGrpSpPr>
        <p:grpSpPr>
          <a:xfrm rot="0">
            <a:off x="-362690" y="0"/>
            <a:ext cx="38268962" cy="10464221"/>
            <a:chOff x="0" y="0"/>
            <a:chExt cx="10079068" cy="2756009"/>
          </a:xfrm>
        </p:grpSpPr>
        <p:sp>
          <p:nvSpPr>
            <p:cNvPr name="Freeform 4" id="4"/>
            <p:cNvSpPr/>
            <p:nvPr/>
          </p:nvSpPr>
          <p:spPr>
            <a:xfrm flipH="false" flipV="false" rot="0">
              <a:off x="0" y="0"/>
              <a:ext cx="10079069" cy="2756009"/>
            </a:xfrm>
            <a:custGeom>
              <a:avLst/>
              <a:gdLst/>
              <a:ahLst/>
              <a:cxnLst/>
              <a:rect r="r" b="b" t="t" l="l"/>
              <a:pathLst>
                <a:path h="2756009" w="10079069">
                  <a:moveTo>
                    <a:pt x="0" y="0"/>
                  </a:moveTo>
                  <a:lnTo>
                    <a:pt x="10079069" y="0"/>
                  </a:lnTo>
                  <a:lnTo>
                    <a:pt x="10079069" y="2756009"/>
                  </a:lnTo>
                  <a:lnTo>
                    <a:pt x="0" y="2756009"/>
                  </a:lnTo>
                  <a:close/>
                </a:path>
              </a:pathLst>
            </a:custGeom>
            <a:gradFill rotWithShape="true">
              <a:gsLst>
                <a:gs pos="0">
                  <a:srgbClr val="6F2884">
                    <a:alpha val="50500"/>
                  </a:srgbClr>
                </a:gs>
                <a:gs pos="50000">
                  <a:srgbClr val="6F2884">
                    <a:alpha val="60000"/>
                  </a:srgbClr>
                </a:gs>
                <a:gs pos="100000">
                  <a:srgbClr val="F9E4FF">
                    <a:alpha val="9000"/>
                  </a:srgbClr>
                </a:gs>
              </a:gsLst>
              <a:lin ang="0"/>
            </a:gradFill>
          </p:spPr>
        </p:sp>
        <p:sp>
          <p:nvSpPr>
            <p:cNvPr name="TextBox 5" id="5"/>
            <p:cNvSpPr txBox="true"/>
            <p:nvPr/>
          </p:nvSpPr>
          <p:spPr>
            <a:xfrm>
              <a:off x="0" y="-57150"/>
              <a:ext cx="10079068" cy="281315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1262997"/>
            <a:ext cx="16230600" cy="7761005"/>
            <a:chOff x="0" y="0"/>
            <a:chExt cx="4274726" cy="2044051"/>
          </a:xfrm>
        </p:grpSpPr>
        <p:sp>
          <p:nvSpPr>
            <p:cNvPr name="Freeform 7" id="7"/>
            <p:cNvSpPr/>
            <p:nvPr/>
          </p:nvSpPr>
          <p:spPr>
            <a:xfrm flipH="false" flipV="false" rot="0">
              <a:off x="0" y="0"/>
              <a:ext cx="4274726" cy="2044051"/>
            </a:xfrm>
            <a:custGeom>
              <a:avLst/>
              <a:gdLst/>
              <a:ahLst/>
              <a:cxnLst/>
              <a:rect r="r" b="b" t="t" l="l"/>
              <a:pathLst>
                <a:path h="2044051" w="4274726">
                  <a:moveTo>
                    <a:pt x="28620" y="0"/>
                  </a:moveTo>
                  <a:lnTo>
                    <a:pt x="4246106" y="0"/>
                  </a:lnTo>
                  <a:cubicBezTo>
                    <a:pt x="4261912" y="0"/>
                    <a:pt x="4274726" y="12813"/>
                    <a:pt x="4274726" y="28620"/>
                  </a:cubicBezTo>
                  <a:lnTo>
                    <a:pt x="4274726" y="2015431"/>
                  </a:lnTo>
                  <a:cubicBezTo>
                    <a:pt x="4274726" y="2031237"/>
                    <a:pt x="4261912" y="2044051"/>
                    <a:pt x="4246106" y="2044051"/>
                  </a:cubicBezTo>
                  <a:lnTo>
                    <a:pt x="28620" y="2044051"/>
                  </a:lnTo>
                  <a:cubicBezTo>
                    <a:pt x="12813" y="2044051"/>
                    <a:pt x="0" y="2031237"/>
                    <a:pt x="0" y="2015431"/>
                  </a:cubicBezTo>
                  <a:lnTo>
                    <a:pt x="0" y="28620"/>
                  </a:lnTo>
                  <a:cubicBezTo>
                    <a:pt x="0" y="12813"/>
                    <a:pt x="12813" y="0"/>
                    <a:pt x="28620" y="0"/>
                  </a:cubicBezTo>
                  <a:close/>
                </a:path>
              </a:pathLst>
            </a:custGeom>
            <a:gradFill rotWithShape="true">
              <a:gsLst>
                <a:gs pos="0">
                  <a:srgbClr val="FFFFFF">
                    <a:alpha val="12000"/>
                  </a:srgbClr>
                </a:gs>
                <a:gs pos="100000">
                  <a:srgbClr val="FFFFFF">
                    <a:alpha val="31600"/>
                  </a:srgbClr>
                </a:gs>
              </a:gsLst>
              <a:lin ang="5400000"/>
            </a:gradFill>
            <a:ln w="9525" cap="rnd">
              <a:gradFill>
                <a:gsLst>
                  <a:gs pos="0">
                    <a:srgbClr val="FFFFFF">
                      <a:alpha val="80000"/>
                    </a:srgbClr>
                  </a:gs>
                  <a:gs pos="25000">
                    <a:srgbClr val="696969">
                      <a:alpha val="80000"/>
                    </a:srgbClr>
                  </a:gs>
                  <a:gs pos="50000">
                    <a:srgbClr val="FFFFFF">
                      <a:alpha val="80000"/>
                    </a:srgbClr>
                  </a:gs>
                  <a:gs pos="75000">
                    <a:srgbClr val="696969">
                      <a:alpha val="80000"/>
                    </a:srgbClr>
                  </a:gs>
                  <a:gs pos="100000">
                    <a:srgbClr val="FFFFFF">
                      <a:alpha val="80000"/>
                    </a:srgbClr>
                  </a:gs>
                </a:gsLst>
                <a:lin ang="2700000"/>
              </a:gradFill>
              <a:prstDash val="solid"/>
              <a:round/>
            </a:ln>
          </p:spPr>
        </p:sp>
        <p:sp>
          <p:nvSpPr>
            <p:cNvPr name="TextBox 8" id="8"/>
            <p:cNvSpPr txBox="true"/>
            <p:nvPr/>
          </p:nvSpPr>
          <p:spPr>
            <a:xfrm>
              <a:off x="0" y="-104775"/>
              <a:ext cx="4274726" cy="2148826"/>
            </a:xfrm>
            <a:prstGeom prst="rect">
              <a:avLst/>
            </a:prstGeom>
          </p:spPr>
          <p:txBody>
            <a:bodyPr anchor="ctr" rtlCol="false" tIns="50800" lIns="50800" bIns="50800" rIns="50800"/>
            <a:lstStyle/>
            <a:p>
              <a:pPr algn="ctr" marL="0" indent="0" lvl="0">
                <a:lnSpc>
                  <a:spcPts val="3528"/>
                </a:lnSpc>
                <a:spcBef>
                  <a:spcPct val="0"/>
                </a:spcBef>
              </a:pPr>
            </a:p>
          </p:txBody>
        </p:sp>
      </p:grpSp>
      <p:sp>
        <p:nvSpPr>
          <p:cNvPr name="Freeform 9" id="9"/>
          <p:cNvSpPr/>
          <p:nvPr/>
        </p:nvSpPr>
        <p:spPr>
          <a:xfrm flipH="false" flipV="false" rot="0">
            <a:off x="1028700" y="311322"/>
            <a:ext cx="1953710" cy="717378"/>
          </a:xfrm>
          <a:custGeom>
            <a:avLst/>
            <a:gdLst/>
            <a:ahLst/>
            <a:cxnLst/>
            <a:rect r="r" b="b" t="t" l="l"/>
            <a:pathLst>
              <a:path h="717378" w="1953710">
                <a:moveTo>
                  <a:pt x="0" y="0"/>
                </a:moveTo>
                <a:lnTo>
                  <a:pt x="1953710" y="0"/>
                </a:lnTo>
                <a:lnTo>
                  <a:pt x="1953710" y="717378"/>
                </a:lnTo>
                <a:lnTo>
                  <a:pt x="0" y="717378"/>
                </a:lnTo>
                <a:lnTo>
                  <a:pt x="0" y="0"/>
                </a:lnTo>
                <a:close/>
              </a:path>
            </a:pathLst>
          </a:custGeom>
          <a:blipFill>
            <a:blip r:embed="rId3"/>
            <a:stretch>
              <a:fillRect l="0" t="-2755" r="0" b="-2755"/>
            </a:stretch>
          </a:blipFill>
        </p:spPr>
      </p:sp>
      <p:sp>
        <p:nvSpPr>
          <p:cNvPr name="TextBox 10" id="10"/>
          <p:cNvSpPr txBox="true"/>
          <p:nvPr/>
        </p:nvSpPr>
        <p:spPr>
          <a:xfrm rot="0">
            <a:off x="1747164" y="2261496"/>
            <a:ext cx="9323795" cy="832007"/>
          </a:xfrm>
          <a:prstGeom prst="rect">
            <a:avLst/>
          </a:prstGeom>
        </p:spPr>
        <p:txBody>
          <a:bodyPr anchor="t" rtlCol="false" tIns="0" lIns="0" bIns="0" rIns="0">
            <a:spAutoFit/>
          </a:bodyPr>
          <a:lstStyle/>
          <a:p>
            <a:pPr algn="l">
              <a:lnSpc>
                <a:spcPts val="6153"/>
              </a:lnSpc>
            </a:pPr>
            <a:r>
              <a:rPr lang="en-US" sz="5215" b="true">
                <a:solidFill>
                  <a:srgbClr val="FFFFFF"/>
                </a:solidFill>
                <a:latin typeface="Poppins Bold"/>
                <a:ea typeface="Poppins Bold"/>
                <a:cs typeface="Poppins Bold"/>
                <a:sym typeface="Poppins Bold"/>
              </a:rPr>
              <a:t>Courses &amp; Certifications</a:t>
            </a:r>
          </a:p>
        </p:txBody>
      </p:sp>
      <p:grpSp>
        <p:nvGrpSpPr>
          <p:cNvPr name="Group 11" id="11"/>
          <p:cNvGrpSpPr/>
          <p:nvPr/>
        </p:nvGrpSpPr>
        <p:grpSpPr>
          <a:xfrm rot="0">
            <a:off x="1747164" y="3721070"/>
            <a:ext cx="14793673" cy="1936343"/>
            <a:chOff x="0" y="0"/>
            <a:chExt cx="19724897" cy="2581790"/>
          </a:xfrm>
        </p:grpSpPr>
        <p:sp>
          <p:nvSpPr>
            <p:cNvPr name="Freeform 12" id="12"/>
            <p:cNvSpPr/>
            <p:nvPr/>
          </p:nvSpPr>
          <p:spPr>
            <a:xfrm flipH="false" flipV="false" rot="0">
              <a:off x="0" y="0"/>
              <a:ext cx="1083889" cy="1083889"/>
            </a:xfrm>
            <a:custGeom>
              <a:avLst/>
              <a:gdLst/>
              <a:ahLst/>
              <a:cxnLst/>
              <a:rect r="r" b="b" t="t" l="l"/>
              <a:pathLst>
                <a:path h="1083889" w="1083889">
                  <a:moveTo>
                    <a:pt x="0" y="0"/>
                  </a:moveTo>
                  <a:lnTo>
                    <a:pt x="1083889" y="0"/>
                  </a:lnTo>
                  <a:lnTo>
                    <a:pt x="1083889" y="1083889"/>
                  </a:lnTo>
                  <a:lnTo>
                    <a:pt x="0" y="1083889"/>
                  </a:lnTo>
                  <a:lnTo>
                    <a:pt x="0" y="0"/>
                  </a:lnTo>
                  <a:close/>
                </a:path>
              </a:pathLst>
            </a:custGeom>
            <a:blipFill>
              <a:blip r:embed="rId4"/>
              <a:stretch>
                <a:fillRect l="0" t="0" r="0" b="0"/>
              </a:stretch>
            </a:blipFill>
          </p:spPr>
        </p:sp>
        <p:grpSp>
          <p:nvGrpSpPr>
            <p:cNvPr name="Group 13" id="13"/>
            <p:cNvGrpSpPr/>
            <p:nvPr/>
          </p:nvGrpSpPr>
          <p:grpSpPr>
            <a:xfrm rot="0">
              <a:off x="0" y="1497901"/>
              <a:ext cx="1083889" cy="108388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38100"/>
                <a:ext cx="660400" cy="698500"/>
              </a:xfrm>
              <a:prstGeom prst="rect">
                <a:avLst/>
              </a:prstGeom>
            </p:spPr>
            <p:txBody>
              <a:bodyPr anchor="ctr" rtlCol="false" tIns="20848" lIns="20848" bIns="20848" rIns="20848"/>
              <a:lstStyle/>
              <a:p>
                <a:pPr algn="ctr">
                  <a:lnSpc>
                    <a:spcPts val="2659"/>
                  </a:lnSpc>
                </a:pPr>
              </a:p>
            </p:txBody>
          </p:sp>
        </p:grpSp>
        <p:sp>
          <p:nvSpPr>
            <p:cNvPr name="Freeform 16" id="16"/>
            <p:cNvSpPr/>
            <p:nvPr/>
          </p:nvSpPr>
          <p:spPr>
            <a:xfrm flipH="false" flipV="false" rot="0">
              <a:off x="198514" y="1865975"/>
              <a:ext cx="686861" cy="347741"/>
            </a:xfrm>
            <a:custGeom>
              <a:avLst/>
              <a:gdLst/>
              <a:ahLst/>
              <a:cxnLst/>
              <a:rect r="r" b="b" t="t" l="l"/>
              <a:pathLst>
                <a:path h="347741" w="686861">
                  <a:moveTo>
                    <a:pt x="0" y="0"/>
                  </a:moveTo>
                  <a:lnTo>
                    <a:pt x="686861" y="0"/>
                  </a:lnTo>
                  <a:lnTo>
                    <a:pt x="686861" y="347741"/>
                  </a:lnTo>
                  <a:lnTo>
                    <a:pt x="0" y="347741"/>
                  </a:lnTo>
                  <a:lnTo>
                    <a:pt x="0" y="0"/>
                  </a:lnTo>
                  <a:close/>
                </a:path>
              </a:pathLst>
            </a:custGeom>
            <a:blipFill>
              <a:blip r:embed="rId5"/>
              <a:stretch>
                <a:fillRect l="-18583" t="-90666" r="-23215" b="-89414"/>
              </a:stretch>
            </a:blipFill>
          </p:spPr>
        </p:sp>
        <p:sp>
          <p:nvSpPr>
            <p:cNvPr name="TextBox 17" id="17"/>
            <p:cNvSpPr txBox="true"/>
            <p:nvPr/>
          </p:nvSpPr>
          <p:spPr>
            <a:xfrm rot="0">
              <a:off x="1498554" y="260879"/>
              <a:ext cx="8477257" cy="629017"/>
            </a:xfrm>
            <a:prstGeom prst="rect">
              <a:avLst/>
            </a:prstGeom>
          </p:spPr>
          <p:txBody>
            <a:bodyPr anchor="t" rtlCol="false" tIns="0" lIns="0" bIns="0" rIns="0">
              <a:spAutoFit/>
            </a:bodyPr>
            <a:lstStyle/>
            <a:p>
              <a:pPr algn="l">
                <a:lnSpc>
                  <a:spcPts val="3101"/>
                </a:lnSpc>
              </a:pPr>
              <a:r>
                <a:rPr lang="en-US" sz="3445" spc="-210" b="true">
                  <a:solidFill>
                    <a:srgbClr val="FFFFFF"/>
                  </a:solidFill>
                  <a:latin typeface="Poppins Bold"/>
                  <a:ea typeface="Poppins Bold"/>
                  <a:cs typeface="Poppins Bold"/>
                  <a:sym typeface="Poppins Bold"/>
                </a:rPr>
                <a:t>Data Science &amp; Data Analysis                                                                                    </a:t>
              </a:r>
            </a:p>
          </p:txBody>
        </p:sp>
        <p:sp>
          <p:nvSpPr>
            <p:cNvPr name="TextBox 18" id="18"/>
            <p:cNvSpPr txBox="true"/>
            <p:nvPr/>
          </p:nvSpPr>
          <p:spPr>
            <a:xfrm rot="0">
              <a:off x="1498554" y="1758780"/>
              <a:ext cx="8477257" cy="628807"/>
            </a:xfrm>
            <a:prstGeom prst="rect">
              <a:avLst/>
            </a:prstGeom>
          </p:spPr>
          <p:txBody>
            <a:bodyPr anchor="t" rtlCol="false" tIns="0" lIns="0" bIns="0" rIns="0">
              <a:spAutoFit/>
            </a:bodyPr>
            <a:lstStyle/>
            <a:p>
              <a:pPr algn="l">
                <a:lnSpc>
                  <a:spcPts val="3101"/>
                </a:lnSpc>
              </a:pPr>
              <a:r>
                <a:rPr lang="en-US" sz="3445" spc="-210" b="true">
                  <a:solidFill>
                    <a:srgbClr val="FFFFFF"/>
                  </a:solidFill>
                  <a:latin typeface="Poppins Semi-Bold"/>
                  <a:ea typeface="Poppins Semi-Bold"/>
                  <a:cs typeface="Poppins Semi-Bold"/>
                  <a:sym typeface="Poppins Semi-Bold"/>
                </a:rPr>
                <a:t>Machine Learning with Python                                                                                   </a:t>
              </a:r>
            </a:p>
          </p:txBody>
        </p:sp>
        <p:sp>
          <p:nvSpPr>
            <p:cNvPr name="TextBox 19" id="19"/>
            <p:cNvSpPr txBox="true"/>
            <p:nvPr/>
          </p:nvSpPr>
          <p:spPr>
            <a:xfrm rot="0">
              <a:off x="9975811" y="251354"/>
              <a:ext cx="5066534" cy="552400"/>
            </a:xfrm>
            <a:prstGeom prst="rect">
              <a:avLst/>
            </a:prstGeom>
          </p:spPr>
          <p:txBody>
            <a:bodyPr anchor="t" rtlCol="false" tIns="0" lIns="0" bIns="0" rIns="0">
              <a:spAutoFit/>
            </a:bodyPr>
            <a:lstStyle/>
            <a:p>
              <a:pPr algn="l">
                <a:lnSpc>
                  <a:spcPts val="2700"/>
                </a:lnSpc>
              </a:pPr>
              <a:r>
                <a:rPr lang="en-US" sz="3000" spc="-182" u="sng">
                  <a:solidFill>
                    <a:srgbClr val="FFFFFF"/>
                  </a:solidFill>
                  <a:latin typeface="Poppins"/>
                  <a:ea typeface="Poppins"/>
                  <a:cs typeface="Poppins"/>
                  <a:sym typeface="Poppins"/>
                  <a:hlinkClick r:id="rId6" tooltip="https://drive.google.com/file/d/1edB2NwiJIWsaSwN3cAZyM3xvO9xnJqpi/view?usp=drive_link"/>
                </a:rPr>
                <a:t>|</a:t>
              </a:r>
              <a:r>
                <a:rPr lang="en-US" sz="3000" spc="-182">
                  <a:solidFill>
                    <a:srgbClr val="FFFFFF"/>
                  </a:solidFill>
                  <a:latin typeface="Poppins"/>
                  <a:ea typeface="Poppins"/>
                  <a:cs typeface="Poppins"/>
                  <a:sym typeface="Poppins"/>
                </a:rPr>
                <a:t> </a:t>
              </a:r>
              <a:r>
                <a:rPr lang="en-US" sz="3000" spc="-182" u="sng">
                  <a:solidFill>
                    <a:srgbClr val="FFFFFF"/>
                  </a:solidFill>
                  <a:latin typeface="Poppins"/>
                  <a:ea typeface="Poppins"/>
                  <a:cs typeface="Poppins"/>
                  <a:sym typeface="Poppins"/>
                  <a:hlinkClick r:id="rId7" tooltip="https://drive.google.com/file/d/1edB2NwiJIWsaSwN3cAZyM3xvO9xnJqpi/view?usp=drive_link"/>
                </a:rPr>
                <a:t>Link Certificate</a:t>
              </a:r>
            </a:p>
          </p:txBody>
        </p:sp>
        <p:sp>
          <p:nvSpPr>
            <p:cNvPr name="TextBox 20" id="20"/>
            <p:cNvSpPr txBox="true"/>
            <p:nvPr/>
          </p:nvSpPr>
          <p:spPr>
            <a:xfrm rot="0">
              <a:off x="9975811" y="1835187"/>
              <a:ext cx="5066534" cy="552400"/>
            </a:xfrm>
            <a:prstGeom prst="rect">
              <a:avLst/>
            </a:prstGeom>
          </p:spPr>
          <p:txBody>
            <a:bodyPr anchor="t" rtlCol="false" tIns="0" lIns="0" bIns="0" rIns="0">
              <a:spAutoFit/>
            </a:bodyPr>
            <a:lstStyle/>
            <a:p>
              <a:pPr algn="l">
                <a:lnSpc>
                  <a:spcPts val="2700"/>
                </a:lnSpc>
              </a:pPr>
              <a:r>
                <a:rPr lang="en-US" sz="3000" spc="-182" u="sng">
                  <a:solidFill>
                    <a:srgbClr val="FFFFFF"/>
                  </a:solidFill>
                  <a:latin typeface="Poppins"/>
                  <a:ea typeface="Poppins"/>
                  <a:cs typeface="Poppins"/>
                  <a:sym typeface="Poppins"/>
                  <a:hlinkClick r:id="rId8" tooltip="https://drive.google.com/file/d/1edB2NwiJIWsaSwN3cAZyM3xvO9xnJqpi/view?usp=drive_link"/>
                </a:rPr>
                <a:t>|</a:t>
              </a:r>
              <a:r>
                <a:rPr lang="en-US" sz="3000" spc="-182">
                  <a:solidFill>
                    <a:srgbClr val="FFFFFF"/>
                  </a:solidFill>
                  <a:latin typeface="Poppins"/>
                  <a:ea typeface="Poppins"/>
                  <a:cs typeface="Poppins"/>
                  <a:sym typeface="Poppins"/>
                </a:rPr>
                <a:t> </a:t>
              </a:r>
              <a:r>
                <a:rPr lang="en-US" sz="3000" spc="-182" u="sng">
                  <a:solidFill>
                    <a:srgbClr val="FFFFFF"/>
                  </a:solidFill>
                  <a:latin typeface="Poppins"/>
                  <a:ea typeface="Poppins"/>
                  <a:cs typeface="Poppins"/>
                  <a:sym typeface="Poppins"/>
                  <a:hlinkClick r:id="rId9" tooltip="https://drive.google.com/file/d/1edB2NwiJIWsaSwN3cAZyM3xvO9xnJqpi/view?usp=drive_link"/>
                </a:rPr>
                <a:t>Link Certificate</a:t>
              </a:r>
            </a:p>
          </p:txBody>
        </p:sp>
        <p:sp>
          <p:nvSpPr>
            <p:cNvPr name="TextBox 21" id="21"/>
            <p:cNvSpPr txBox="true"/>
            <p:nvPr/>
          </p:nvSpPr>
          <p:spPr>
            <a:xfrm rot="0">
              <a:off x="14658363" y="294425"/>
              <a:ext cx="5066534" cy="552400"/>
            </a:xfrm>
            <a:prstGeom prst="rect">
              <a:avLst/>
            </a:prstGeom>
          </p:spPr>
          <p:txBody>
            <a:bodyPr anchor="t" rtlCol="false" tIns="0" lIns="0" bIns="0" rIns="0">
              <a:spAutoFit/>
            </a:bodyPr>
            <a:lstStyle/>
            <a:p>
              <a:pPr algn="r">
                <a:lnSpc>
                  <a:spcPts val="2700"/>
                </a:lnSpc>
              </a:pPr>
              <a:r>
                <a:rPr lang="en-US" sz="3000" spc="-182">
                  <a:solidFill>
                    <a:srgbClr val="FFFFFF"/>
                  </a:solidFill>
                  <a:latin typeface="Poppins"/>
                  <a:ea typeface="Poppins"/>
                  <a:cs typeface="Poppins"/>
                  <a:sym typeface="Poppins"/>
                </a:rPr>
                <a:t>(October, 2025)</a:t>
              </a:r>
            </a:p>
          </p:txBody>
        </p:sp>
        <p:sp>
          <p:nvSpPr>
            <p:cNvPr name="TextBox 22" id="22"/>
            <p:cNvSpPr txBox="true"/>
            <p:nvPr/>
          </p:nvSpPr>
          <p:spPr>
            <a:xfrm rot="0">
              <a:off x="14658363" y="1792221"/>
              <a:ext cx="5066534" cy="552400"/>
            </a:xfrm>
            <a:prstGeom prst="rect">
              <a:avLst/>
            </a:prstGeom>
          </p:spPr>
          <p:txBody>
            <a:bodyPr anchor="t" rtlCol="false" tIns="0" lIns="0" bIns="0" rIns="0">
              <a:spAutoFit/>
            </a:bodyPr>
            <a:lstStyle/>
            <a:p>
              <a:pPr algn="r">
                <a:lnSpc>
                  <a:spcPts val="2700"/>
                </a:lnSpc>
              </a:pPr>
              <a:r>
                <a:rPr lang="en-US" sz="3000" spc="-182">
                  <a:solidFill>
                    <a:srgbClr val="FFFFFF"/>
                  </a:solidFill>
                  <a:latin typeface="Poppins"/>
                  <a:ea typeface="Poppins"/>
                  <a:cs typeface="Poppins"/>
                  <a:sym typeface="Poppins"/>
                </a:rPr>
                <a:t>(June, 2024)</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44828" y="2299764"/>
            <a:ext cx="2030254" cy="885698"/>
          </a:xfrm>
          <a:custGeom>
            <a:avLst/>
            <a:gdLst/>
            <a:ahLst/>
            <a:cxnLst/>
            <a:rect r="r" b="b" t="t" l="l"/>
            <a:pathLst>
              <a:path h="885698" w="2030254">
                <a:moveTo>
                  <a:pt x="0" y="0"/>
                </a:moveTo>
                <a:lnTo>
                  <a:pt x="2030254" y="0"/>
                </a:lnTo>
                <a:lnTo>
                  <a:pt x="2030254" y="885698"/>
                </a:lnTo>
                <a:lnTo>
                  <a:pt x="0" y="885698"/>
                </a:lnTo>
                <a:lnTo>
                  <a:pt x="0" y="0"/>
                </a:lnTo>
                <a:close/>
              </a:path>
            </a:pathLst>
          </a:custGeom>
          <a:blipFill>
            <a:blip r:embed="rId2"/>
            <a:stretch>
              <a:fillRect l="0" t="0" r="0" b="0"/>
            </a:stretch>
          </a:blipFill>
        </p:spPr>
      </p:sp>
      <p:sp>
        <p:nvSpPr>
          <p:cNvPr name="TextBox 3" id="3"/>
          <p:cNvSpPr txBox="true"/>
          <p:nvPr/>
        </p:nvSpPr>
        <p:spPr>
          <a:xfrm rot="0">
            <a:off x="2144828" y="3418722"/>
            <a:ext cx="7763948" cy="820310"/>
          </a:xfrm>
          <a:prstGeom prst="rect">
            <a:avLst/>
          </a:prstGeom>
        </p:spPr>
        <p:txBody>
          <a:bodyPr anchor="t" rtlCol="false" tIns="0" lIns="0" bIns="0" rIns="0">
            <a:spAutoFit/>
          </a:bodyPr>
          <a:lstStyle/>
          <a:p>
            <a:pPr algn="l">
              <a:lnSpc>
                <a:spcPts val="6124"/>
              </a:lnSpc>
            </a:pPr>
            <a:r>
              <a:rPr lang="en-US" sz="5190" b="true">
                <a:solidFill>
                  <a:srgbClr val="6F2884"/>
                </a:solidFill>
                <a:latin typeface="Poppins Bold"/>
                <a:ea typeface="Poppins Bold"/>
                <a:cs typeface="Poppins Bold"/>
                <a:sym typeface="Poppins Bold"/>
              </a:rPr>
              <a:t>About the Company</a:t>
            </a:r>
          </a:p>
        </p:txBody>
      </p:sp>
      <p:sp>
        <p:nvSpPr>
          <p:cNvPr name="TextBox 4" id="4"/>
          <p:cNvSpPr txBox="true"/>
          <p:nvPr/>
        </p:nvSpPr>
        <p:spPr>
          <a:xfrm rot="0">
            <a:off x="2144828" y="4458740"/>
            <a:ext cx="7763948" cy="3528497"/>
          </a:xfrm>
          <a:prstGeom prst="rect">
            <a:avLst/>
          </a:prstGeom>
        </p:spPr>
        <p:txBody>
          <a:bodyPr anchor="t" rtlCol="false" tIns="0" lIns="0" bIns="0" rIns="0">
            <a:spAutoFit/>
          </a:bodyPr>
          <a:lstStyle/>
          <a:p>
            <a:pPr algn="just">
              <a:lnSpc>
                <a:spcPts val="3157"/>
              </a:lnSpc>
            </a:pPr>
            <a:r>
              <a:rPr lang="en-US" sz="2321" spc="-69">
                <a:solidFill>
                  <a:srgbClr val="000000"/>
                </a:solidFill>
                <a:latin typeface="Poppins"/>
                <a:ea typeface="Poppins"/>
                <a:cs typeface="Poppins"/>
                <a:sym typeface="Poppins"/>
              </a:rPr>
              <a:t>Kimia Farma Tbk is </a:t>
            </a:r>
            <a:r>
              <a:rPr lang="en-US" b="true" sz="2321" spc="-69">
                <a:solidFill>
                  <a:srgbClr val="6F2884"/>
                </a:solidFill>
                <a:latin typeface="Poppins Bold"/>
                <a:ea typeface="Poppins Bold"/>
                <a:cs typeface="Poppins Bold"/>
                <a:sym typeface="Poppins Bold"/>
              </a:rPr>
              <a:t>Indonesia’s first pharmaceutical company</a:t>
            </a:r>
            <a:r>
              <a:rPr lang="en-US" sz="2321" spc="-69">
                <a:solidFill>
                  <a:srgbClr val="000000"/>
                </a:solidFill>
                <a:latin typeface="Poppins"/>
                <a:ea typeface="Poppins"/>
                <a:cs typeface="Poppins"/>
                <a:sym typeface="Poppins"/>
              </a:rPr>
              <a:t>, founded in 1817 and now part of the state-owned enterprise (BUMN) group. The company operates in </a:t>
            </a:r>
            <a:r>
              <a:rPr lang="en-US" b="true" sz="2321" spc="-69">
                <a:solidFill>
                  <a:srgbClr val="6F2884"/>
                </a:solidFill>
                <a:latin typeface="Poppins Bold"/>
                <a:ea typeface="Poppins Bold"/>
                <a:cs typeface="Poppins Bold"/>
                <a:sym typeface="Poppins Bold"/>
              </a:rPr>
              <a:t>pharmaceutical manufacturing, distribution, and retail services</a:t>
            </a:r>
            <a:r>
              <a:rPr lang="en-US" sz="2321" spc="-69">
                <a:solidFill>
                  <a:srgbClr val="000000"/>
                </a:solidFill>
                <a:latin typeface="Poppins"/>
                <a:ea typeface="Poppins"/>
                <a:cs typeface="Poppins"/>
                <a:sym typeface="Poppins"/>
              </a:rPr>
              <a:t>. With an extensive network of pharmacies and branches across the country, Kimia Farma </a:t>
            </a:r>
            <a:r>
              <a:rPr lang="en-US" b="true" sz="2321" spc="-69">
                <a:solidFill>
                  <a:srgbClr val="6F2884"/>
                </a:solidFill>
                <a:latin typeface="Poppins Bold"/>
                <a:ea typeface="Poppins Bold"/>
                <a:cs typeface="Poppins Bold"/>
                <a:sym typeface="Poppins Bold"/>
              </a:rPr>
              <a:t>plays a significant role in providing the public with accessible, high-quality, and affordable healthcare products</a:t>
            </a:r>
            <a:r>
              <a:rPr lang="en-US" sz="2321" spc="-69">
                <a:solidFill>
                  <a:srgbClr val="000000"/>
                </a:solidFill>
                <a:latin typeface="Poppins"/>
                <a:ea typeface="Poppins"/>
                <a:cs typeface="Poppins"/>
                <a:sym typeface="Poppins"/>
              </a:rPr>
              <a:t>.</a:t>
            </a:r>
          </a:p>
        </p:txBody>
      </p:sp>
      <p:grpSp>
        <p:nvGrpSpPr>
          <p:cNvPr name="Group 5" id="5"/>
          <p:cNvGrpSpPr/>
          <p:nvPr/>
        </p:nvGrpSpPr>
        <p:grpSpPr>
          <a:xfrm rot="0">
            <a:off x="10868144" y="2299764"/>
            <a:ext cx="5275028" cy="5687473"/>
            <a:chOff x="0" y="0"/>
            <a:chExt cx="696946" cy="751439"/>
          </a:xfrm>
        </p:grpSpPr>
        <p:sp>
          <p:nvSpPr>
            <p:cNvPr name="Freeform 6" id="6"/>
            <p:cNvSpPr/>
            <p:nvPr/>
          </p:nvSpPr>
          <p:spPr>
            <a:xfrm flipH="false" flipV="false" rot="0">
              <a:off x="0" y="0"/>
              <a:ext cx="696946" cy="751439"/>
            </a:xfrm>
            <a:custGeom>
              <a:avLst/>
              <a:gdLst/>
              <a:ahLst/>
              <a:cxnLst/>
              <a:rect r="r" b="b" t="t" l="l"/>
              <a:pathLst>
                <a:path h="751439" w="696946">
                  <a:moveTo>
                    <a:pt x="51368" y="0"/>
                  </a:moveTo>
                  <a:lnTo>
                    <a:pt x="645578" y="0"/>
                  </a:lnTo>
                  <a:cubicBezTo>
                    <a:pt x="673947" y="0"/>
                    <a:pt x="696946" y="22998"/>
                    <a:pt x="696946" y="51368"/>
                  </a:cubicBezTo>
                  <a:lnTo>
                    <a:pt x="696946" y="700071"/>
                  </a:lnTo>
                  <a:cubicBezTo>
                    <a:pt x="696946" y="728440"/>
                    <a:pt x="673947" y="751439"/>
                    <a:pt x="645578" y="751439"/>
                  </a:cubicBezTo>
                  <a:lnTo>
                    <a:pt x="51368" y="751439"/>
                  </a:lnTo>
                  <a:cubicBezTo>
                    <a:pt x="22998" y="751439"/>
                    <a:pt x="0" y="728440"/>
                    <a:pt x="0" y="700071"/>
                  </a:cubicBezTo>
                  <a:lnTo>
                    <a:pt x="0" y="51368"/>
                  </a:lnTo>
                  <a:cubicBezTo>
                    <a:pt x="0" y="22998"/>
                    <a:pt x="22998" y="0"/>
                    <a:pt x="51368" y="0"/>
                  </a:cubicBezTo>
                  <a:close/>
                </a:path>
              </a:pathLst>
            </a:custGeom>
            <a:blipFill>
              <a:blip r:embed="rId3"/>
              <a:stretch>
                <a:fillRect l="-73619" t="0" r="-17901" b="0"/>
              </a:stretch>
            </a:blipFill>
            <a:ln w="19050" cap="rnd">
              <a:solidFill>
                <a:srgbClr val="F9F9F9"/>
              </a:solidFill>
              <a:prstDash val="solid"/>
              <a:round/>
            </a:ln>
          </p:spPr>
        </p:sp>
      </p:grpSp>
      <p:grpSp>
        <p:nvGrpSpPr>
          <p:cNvPr name="Group 7" id="7"/>
          <p:cNvGrpSpPr/>
          <p:nvPr/>
        </p:nvGrpSpPr>
        <p:grpSpPr>
          <a:xfrm rot="-5400000">
            <a:off x="10661921" y="2505986"/>
            <a:ext cx="5687473" cy="5275028"/>
            <a:chOff x="0" y="0"/>
            <a:chExt cx="1203019" cy="1115778"/>
          </a:xfrm>
        </p:grpSpPr>
        <p:sp>
          <p:nvSpPr>
            <p:cNvPr name="Freeform 8" id="8"/>
            <p:cNvSpPr/>
            <p:nvPr/>
          </p:nvSpPr>
          <p:spPr>
            <a:xfrm flipH="false" flipV="false" rot="0">
              <a:off x="0" y="0"/>
              <a:ext cx="1203019" cy="1115778"/>
            </a:xfrm>
            <a:custGeom>
              <a:avLst/>
              <a:gdLst/>
              <a:ahLst/>
              <a:cxnLst/>
              <a:rect r="r" b="b" t="t" l="l"/>
              <a:pathLst>
                <a:path h="1115778" w="1203019">
                  <a:moveTo>
                    <a:pt x="47643" y="0"/>
                  </a:moveTo>
                  <a:lnTo>
                    <a:pt x="1155376" y="0"/>
                  </a:lnTo>
                  <a:cubicBezTo>
                    <a:pt x="1168012" y="0"/>
                    <a:pt x="1180130" y="5019"/>
                    <a:pt x="1189065" y="13954"/>
                  </a:cubicBezTo>
                  <a:cubicBezTo>
                    <a:pt x="1198000" y="22889"/>
                    <a:pt x="1203019" y="35007"/>
                    <a:pt x="1203019" y="47643"/>
                  </a:cubicBezTo>
                  <a:lnTo>
                    <a:pt x="1203019" y="1068135"/>
                  </a:lnTo>
                  <a:cubicBezTo>
                    <a:pt x="1203019" y="1080771"/>
                    <a:pt x="1198000" y="1092889"/>
                    <a:pt x="1189065" y="1101824"/>
                  </a:cubicBezTo>
                  <a:cubicBezTo>
                    <a:pt x="1180130" y="1110759"/>
                    <a:pt x="1168012" y="1115778"/>
                    <a:pt x="1155376" y="1115778"/>
                  </a:cubicBezTo>
                  <a:lnTo>
                    <a:pt x="47643" y="1115778"/>
                  </a:lnTo>
                  <a:cubicBezTo>
                    <a:pt x="35007" y="1115778"/>
                    <a:pt x="22889" y="1110759"/>
                    <a:pt x="13954" y="1101824"/>
                  </a:cubicBezTo>
                  <a:cubicBezTo>
                    <a:pt x="5019" y="1092889"/>
                    <a:pt x="0" y="1080771"/>
                    <a:pt x="0" y="1068135"/>
                  </a:cubicBezTo>
                  <a:lnTo>
                    <a:pt x="0" y="47643"/>
                  </a:lnTo>
                  <a:cubicBezTo>
                    <a:pt x="0" y="35007"/>
                    <a:pt x="5019" y="22889"/>
                    <a:pt x="13954" y="13954"/>
                  </a:cubicBezTo>
                  <a:cubicBezTo>
                    <a:pt x="22889" y="5019"/>
                    <a:pt x="35007" y="0"/>
                    <a:pt x="47643" y="0"/>
                  </a:cubicBezTo>
                  <a:close/>
                </a:path>
              </a:pathLst>
            </a:custGeom>
            <a:gradFill rotWithShape="true">
              <a:gsLst>
                <a:gs pos="0">
                  <a:srgbClr val="6F2884">
                    <a:alpha val="54675"/>
                  </a:srgbClr>
                </a:gs>
                <a:gs pos="50000">
                  <a:srgbClr val="6F2884">
                    <a:alpha val="48600"/>
                  </a:srgbClr>
                </a:gs>
                <a:gs pos="100000">
                  <a:srgbClr val="F9E4FF">
                    <a:alpha val="7290"/>
                  </a:srgbClr>
                </a:gs>
              </a:gsLst>
              <a:lin ang="0"/>
            </a:gradFill>
          </p:spPr>
        </p:sp>
        <p:sp>
          <p:nvSpPr>
            <p:cNvPr name="TextBox 9" id="9"/>
            <p:cNvSpPr txBox="true"/>
            <p:nvPr/>
          </p:nvSpPr>
          <p:spPr>
            <a:xfrm>
              <a:off x="0" y="-66675"/>
              <a:ext cx="1203019" cy="1182453"/>
            </a:xfrm>
            <a:prstGeom prst="rect">
              <a:avLst/>
            </a:prstGeom>
          </p:spPr>
          <p:txBody>
            <a:bodyPr anchor="ctr" rtlCol="false" tIns="63253" lIns="63253" bIns="63253" rIns="63253"/>
            <a:lstStyle/>
            <a:p>
              <a:pPr algn="ctr">
                <a:lnSpc>
                  <a:spcPts val="3617"/>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29046" y="585851"/>
            <a:ext cx="2030254" cy="885698"/>
          </a:xfrm>
          <a:custGeom>
            <a:avLst/>
            <a:gdLst/>
            <a:ahLst/>
            <a:cxnLst/>
            <a:rect r="r" b="b" t="t" l="l"/>
            <a:pathLst>
              <a:path h="885698" w="2030254">
                <a:moveTo>
                  <a:pt x="0" y="0"/>
                </a:moveTo>
                <a:lnTo>
                  <a:pt x="2030254" y="0"/>
                </a:lnTo>
                <a:lnTo>
                  <a:pt x="2030254" y="885698"/>
                </a:lnTo>
                <a:lnTo>
                  <a:pt x="0" y="885698"/>
                </a:lnTo>
                <a:lnTo>
                  <a:pt x="0" y="0"/>
                </a:lnTo>
                <a:close/>
              </a:path>
            </a:pathLst>
          </a:custGeom>
          <a:blipFill>
            <a:blip r:embed="rId2"/>
            <a:stretch>
              <a:fillRect l="0" t="0" r="0" b="0"/>
            </a:stretch>
          </a:blipFill>
        </p:spPr>
      </p:sp>
      <p:grpSp>
        <p:nvGrpSpPr>
          <p:cNvPr name="Group 3" id="3"/>
          <p:cNvGrpSpPr/>
          <p:nvPr/>
        </p:nvGrpSpPr>
        <p:grpSpPr>
          <a:xfrm rot="0">
            <a:off x="1028700" y="4417641"/>
            <a:ext cx="5142928" cy="4202932"/>
            <a:chOff x="0" y="0"/>
            <a:chExt cx="1445545" cy="1181336"/>
          </a:xfrm>
        </p:grpSpPr>
        <p:sp>
          <p:nvSpPr>
            <p:cNvPr name="Freeform 4" id="4"/>
            <p:cNvSpPr/>
            <p:nvPr/>
          </p:nvSpPr>
          <p:spPr>
            <a:xfrm flipH="false" flipV="false" rot="0">
              <a:off x="0" y="0"/>
              <a:ext cx="1445545" cy="1181336"/>
            </a:xfrm>
            <a:custGeom>
              <a:avLst/>
              <a:gdLst/>
              <a:ahLst/>
              <a:cxnLst/>
              <a:rect r="r" b="b" t="t" l="l"/>
              <a:pathLst>
                <a:path h="1181336" w="1445545">
                  <a:moveTo>
                    <a:pt x="150535" y="0"/>
                  </a:moveTo>
                  <a:lnTo>
                    <a:pt x="1295010" y="0"/>
                  </a:lnTo>
                  <a:cubicBezTo>
                    <a:pt x="1334934" y="0"/>
                    <a:pt x="1373224" y="15860"/>
                    <a:pt x="1401454" y="44091"/>
                  </a:cubicBezTo>
                  <a:cubicBezTo>
                    <a:pt x="1429685" y="72322"/>
                    <a:pt x="1445545" y="110611"/>
                    <a:pt x="1445545" y="150535"/>
                  </a:cubicBezTo>
                  <a:lnTo>
                    <a:pt x="1445545" y="1030801"/>
                  </a:lnTo>
                  <a:cubicBezTo>
                    <a:pt x="1445545" y="1113939"/>
                    <a:pt x="1378148" y="1181336"/>
                    <a:pt x="1295010" y="1181336"/>
                  </a:cubicBezTo>
                  <a:lnTo>
                    <a:pt x="150535" y="1181336"/>
                  </a:lnTo>
                  <a:cubicBezTo>
                    <a:pt x="110611" y="1181336"/>
                    <a:pt x="72322" y="1165476"/>
                    <a:pt x="44091" y="1137246"/>
                  </a:cubicBezTo>
                  <a:cubicBezTo>
                    <a:pt x="15860" y="1109015"/>
                    <a:pt x="0" y="1070725"/>
                    <a:pt x="0" y="1030801"/>
                  </a:cubicBezTo>
                  <a:lnTo>
                    <a:pt x="0" y="150535"/>
                  </a:lnTo>
                  <a:cubicBezTo>
                    <a:pt x="0" y="110611"/>
                    <a:pt x="15860" y="72322"/>
                    <a:pt x="44091" y="44091"/>
                  </a:cubicBezTo>
                  <a:cubicBezTo>
                    <a:pt x="72322" y="15860"/>
                    <a:pt x="110611" y="0"/>
                    <a:pt x="150535" y="0"/>
                  </a:cubicBezTo>
                  <a:close/>
                </a:path>
              </a:pathLst>
            </a:custGeom>
            <a:solidFill>
              <a:srgbClr val="6F2884"/>
            </a:solidFill>
            <a:ln w="19050" cap="rnd">
              <a:solidFill>
                <a:srgbClr val="F9F9F9"/>
              </a:solidFill>
              <a:prstDash val="solid"/>
              <a:round/>
            </a:ln>
          </p:spPr>
        </p:sp>
        <p:sp>
          <p:nvSpPr>
            <p:cNvPr name="TextBox 5" id="5"/>
            <p:cNvSpPr txBox="true"/>
            <p:nvPr/>
          </p:nvSpPr>
          <p:spPr>
            <a:xfrm>
              <a:off x="0" y="-38100"/>
              <a:ext cx="1445545" cy="121943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72536" y="4417641"/>
            <a:ext cx="5142928" cy="4202932"/>
            <a:chOff x="0" y="0"/>
            <a:chExt cx="1445545" cy="1181336"/>
          </a:xfrm>
        </p:grpSpPr>
        <p:sp>
          <p:nvSpPr>
            <p:cNvPr name="Freeform 7" id="7"/>
            <p:cNvSpPr/>
            <p:nvPr/>
          </p:nvSpPr>
          <p:spPr>
            <a:xfrm flipH="false" flipV="false" rot="0">
              <a:off x="0" y="0"/>
              <a:ext cx="1445545" cy="1181336"/>
            </a:xfrm>
            <a:custGeom>
              <a:avLst/>
              <a:gdLst/>
              <a:ahLst/>
              <a:cxnLst/>
              <a:rect r="r" b="b" t="t" l="l"/>
              <a:pathLst>
                <a:path h="1181336" w="1445545">
                  <a:moveTo>
                    <a:pt x="150535" y="0"/>
                  </a:moveTo>
                  <a:lnTo>
                    <a:pt x="1295010" y="0"/>
                  </a:lnTo>
                  <a:cubicBezTo>
                    <a:pt x="1334934" y="0"/>
                    <a:pt x="1373224" y="15860"/>
                    <a:pt x="1401454" y="44091"/>
                  </a:cubicBezTo>
                  <a:cubicBezTo>
                    <a:pt x="1429685" y="72322"/>
                    <a:pt x="1445545" y="110611"/>
                    <a:pt x="1445545" y="150535"/>
                  </a:cubicBezTo>
                  <a:lnTo>
                    <a:pt x="1445545" y="1030801"/>
                  </a:lnTo>
                  <a:cubicBezTo>
                    <a:pt x="1445545" y="1113939"/>
                    <a:pt x="1378148" y="1181336"/>
                    <a:pt x="1295010" y="1181336"/>
                  </a:cubicBezTo>
                  <a:lnTo>
                    <a:pt x="150535" y="1181336"/>
                  </a:lnTo>
                  <a:cubicBezTo>
                    <a:pt x="110611" y="1181336"/>
                    <a:pt x="72322" y="1165476"/>
                    <a:pt x="44091" y="1137246"/>
                  </a:cubicBezTo>
                  <a:cubicBezTo>
                    <a:pt x="15860" y="1109015"/>
                    <a:pt x="0" y="1070725"/>
                    <a:pt x="0" y="1030801"/>
                  </a:cubicBezTo>
                  <a:lnTo>
                    <a:pt x="0" y="150535"/>
                  </a:lnTo>
                  <a:cubicBezTo>
                    <a:pt x="0" y="110611"/>
                    <a:pt x="15860" y="72322"/>
                    <a:pt x="44091" y="44091"/>
                  </a:cubicBezTo>
                  <a:cubicBezTo>
                    <a:pt x="72322" y="15860"/>
                    <a:pt x="110611" y="0"/>
                    <a:pt x="150535" y="0"/>
                  </a:cubicBezTo>
                  <a:close/>
                </a:path>
              </a:pathLst>
            </a:custGeom>
            <a:solidFill>
              <a:srgbClr val="6F2884"/>
            </a:solidFill>
            <a:ln w="19050" cap="rnd">
              <a:solidFill>
                <a:srgbClr val="F9F9F9"/>
              </a:solidFill>
              <a:prstDash val="solid"/>
              <a:round/>
            </a:ln>
          </p:spPr>
        </p:sp>
        <p:sp>
          <p:nvSpPr>
            <p:cNvPr name="TextBox 8" id="8"/>
            <p:cNvSpPr txBox="true"/>
            <p:nvPr/>
          </p:nvSpPr>
          <p:spPr>
            <a:xfrm>
              <a:off x="0" y="-38100"/>
              <a:ext cx="1445545" cy="121943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116372" y="4417641"/>
            <a:ext cx="5142928" cy="4202932"/>
            <a:chOff x="0" y="0"/>
            <a:chExt cx="1445545" cy="1181336"/>
          </a:xfrm>
        </p:grpSpPr>
        <p:sp>
          <p:nvSpPr>
            <p:cNvPr name="Freeform 10" id="10"/>
            <p:cNvSpPr/>
            <p:nvPr/>
          </p:nvSpPr>
          <p:spPr>
            <a:xfrm flipH="false" flipV="false" rot="0">
              <a:off x="0" y="0"/>
              <a:ext cx="1445545" cy="1181336"/>
            </a:xfrm>
            <a:custGeom>
              <a:avLst/>
              <a:gdLst/>
              <a:ahLst/>
              <a:cxnLst/>
              <a:rect r="r" b="b" t="t" l="l"/>
              <a:pathLst>
                <a:path h="1181336" w="1445545">
                  <a:moveTo>
                    <a:pt x="150535" y="0"/>
                  </a:moveTo>
                  <a:lnTo>
                    <a:pt x="1295010" y="0"/>
                  </a:lnTo>
                  <a:cubicBezTo>
                    <a:pt x="1334934" y="0"/>
                    <a:pt x="1373224" y="15860"/>
                    <a:pt x="1401454" y="44091"/>
                  </a:cubicBezTo>
                  <a:cubicBezTo>
                    <a:pt x="1429685" y="72322"/>
                    <a:pt x="1445545" y="110611"/>
                    <a:pt x="1445545" y="150535"/>
                  </a:cubicBezTo>
                  <a:lnTo>
                    <a:pt x="1445545" y="1030801"/>
                  </a:lnTo>
                  <a:cubicBezTo>
                    <a:pt x="1445545" y="1113939"/>
                    <a:pt x="1378148" y="1181336"/>
                    <a:pt x="1295010" y="1181336"/>
                  </a:cubicBezTo>
                  <a:lnTo>
                    <a:pt x="150535" y="1181336"/>
                  </a:lnTo>
                  <a:cubicBezTo>
                    <a:pt x="110611" y="1181336"/>
                    <a:pt x="72322" y="1165476"/>
                    <a:pt x="44091" y="1137246"/>
                  </a:cubicBezTo>
                  <a:cubicBezTo>
                    <a:pt x="15860" y="1109015"/>
                    <a:pt x="0" y="1070725"/>
                    <a:pt x="0" y="1030801"/>
                  </a:cubicBezTo>
                  <a:lnTo>
                    <a:pt x="0" y="150535"/>
                  </a:lnTo>
                  <a:cubicBezTo>
                    <a:pt x="0" y="110611"/>
                    <a:pt x="15860" y="72322"/>
                    <a:pt x="44091" y="44091"/>
                  </a:cubicBezTo>
                  <a:cubicBezTo>
                    <a:pt x="72322" y="15860"/>
                    <a:pt x="110611" y="0"/>
                    <a:pt x="150535" y="0"/>
                  </a:cubicBezTo>
                  <a:close/>
                </a:path>
              </a:pathLst>
            </a:custGeom>
            <a:solidFill>
              <a:srgbClr val="6F2884"/>
            </a:solidFill>
            <a:ln w="19050" cap="rnd">
              <a:solidFill>
                <a:srgbClr val="F9F9F9"/>
              </a:solidFill>
              <a:prstDash val="solid"/>
              <a:round/>
            </a:ln>
          </p:spPr>
        </p:sp>
        <p:sp>
          <p:nvSpPr>
            <p:cNvPr name="TextBox 11" id="11"/>
            <p:cNvSpPr txBox="true"/>
            <p:nvPr/>
          </p:nvSpPr>
          <p:spPr>
            <a:xfrm>
              <a:off x="0" y="-38100"/>
              <a:ext cx="1445545" cy="121943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307595" y="4755906"/>
            <a:ext cx="1377267" cy="137726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54"/>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486989" y="4755906"/>
            <a:ext cx="1377267" cy="137726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54"/>
            </a:soli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6881526" y="4755906"/>
            <a:ext cx="1377267" cy="137726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54"/>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576424" y="4723594"/>
            <a:ext cx="1453272" cy="1479157"/>
          </a:xfrm>
          <a:custGeom>
            <a:avLst/>
            <a:gdLst/>
            <a:ahLst/>
            <a:cxnLst/>
            <a:rect r="r" b="b" t="t" l="l"/>
            <a:pathLst>
              <a:path h="1479157" w="1453272">
                <a:moveTo>
                  <a:pt x="0" y="0"/>
                </a:moveTo>
                <a:lnTo>
                  <a:pt x="1453272" y="0"/>
                </a:lnTo>
                <a:lnTo>
                  <a:pt x="1453272" y="1479157"/>
                </a:lnTo>
                <a:lnTo>
                  <a:pt x="0" y="14791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7183192" y="4802697"/>
            <a:ext cx="1529321" cy="1320951"/>
          </a:xfrm>
          <a:custGeom>
            <a:avLst/>
            <a:gdLst/>
            <a:ahLst/>
            <a:cxnLst/>
            <a:rect r="r" b="b" t="t" l="l"/>
            <a:pathLst>
              <a:path h="1320951" w="1529321">
                <a:moveTo>
                  <a:pt x="0" y="0"/>
                </a:moveTo>
                <a:lnTo>
                  <a:pt x="1529321" y="0"/>
                </a:lnTo>
                <a:lnTo>
                  <a:pt x="1529321" y="1320951"/>
                </a:lnTo>
                <a:lnTo>
                  <a:pt x="0" y="1320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2896723" y="5015279"/>
            <a:ext cx="1252680" cy="1187472"/>
          </a:xfrm>
          <a:custGeom>
            <a:avLst/>
            <a:gdLst/>
            <a:ahLst/>
            <a:cxnLst/>
            <a:rect r="r" b="b" t="t" l="l"/>
            <a:pathLst>
              <a:path h="1187472" w="1252680">
                <a:moveTo>
                  <a:pt x="0" y="0"/>
                </a:moveTo>
                <a:lnTo>
                  <a:pt x="1252680" y="0"/>
                </a:lnTo>
                <a:lnTo>
                  <a:pt x="1252680" y="1187472"/>
                </a:lnTo>
                <a:lnTo>
                  <a:pt x="0" y="1187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1028700" y="2005642"/>
            <a:ext cx="5142928" cy="1853079"/>
          </a:xfrm>
          <a:prstGeom prst="rect">
            <a:avLst/>
          </a:prstGeom>
        </p:spPr>
        <p:txBody>
          <a:bodyPr anchor="t" rtlCol="false" tIns="0" lIns="0" bIns="0" rIns="0">
            <a:spAutoFit/>
          </a:bodyPr>
          <a:lstStyle/>
          <a:p>
            <a:pPr algn="l">
              <a:lnSpc>
                <a:spcPts val="7039"/>
              </a:lnSpc>
            </a:pPr>
            <a:r>
              <a:rPr lang="en-US" sz="6399" spc="-255" b="true">
                <a:solidFill>
                  <a:srgbClr val="6F2884"/>
                </a:solidFill>
                <a:latin typeface="Poppins Bold"/>
                <a:ea typeface="Poppins Bold"/>
                <a:cs typeface="Poppins Bold"/>
                <a:sym typeface="Poppins Bold"/>
              </a:rPr>
              <a:t>Final Project Summary</a:t>
            </a:r>
          </a:p>
        </p:txBody>
      </p:sp>
      <p:sp>
        <p:nvSpPr>
          <p:cNvPr name="TextBox 25" id="25"/>
          <p:cNvSpPr txBox="true"/>
          <p:nvPr/>
        </p:nvSpPr>
        <p:spPr>
          <a:xfrm rot="0">
            <a:off x="6572536" y="2057786"/>
            <a:ext cx="10686764" cy="1739265"/>
          </a:xfrm>
          <a:prstGeom prst="rect">
            <a:avLst/>
          </a:prstGeom>
        </p:spPr>
        <p:txBody>
          <a:bodyPr anchor="t" rtlCol="false" tIns="0" lIns="0" bIns="0" rIns="0">
            <a:spAutoFit/>
          </a:bodyPr>
          <a:lstStyle/>
          <a:p>
            <a:pPr algn="just">
              <a:lnSpc>
                <a:spcPts val="2280"/>
              </a:lnSpc>
            </a:pPr>
            <a:r>
              <a:rPr lang="en-US" sz="2000" spc="-60">
                <a:solidFill>
                  <a:srgbClr val="000000"/>
                </a:solidFill>
                <a:latin typeface="Poppins"/>
                <a:ea typeface="Poppins"/>
                <a:cs typeface="Poppins"/>
                <a:sym typeface="Poppins"/>
              </a:rPr>
              <a:t>The f</a:t>
            </a:r>
            <a:r>
              <a:rPr lang="en-US" sz="2000" spc="-60">
                <a:solidFill>
                  <a:srgbClr val="000000"/>
                </a:solidFill>
                <a:latin typeface="Poppins"/>
                <a:ea typeface="Poppins"/>
                <a:cs typeface="Poppins"/>
                <a:sym typeface="Poppins"/>
              </a:rPr>
              <a:t>inal assig</a:t>
            </a:r>
            <a:r>
              <a:rPr lang="en-US" sz="2000" spc="-60">
                <a:solidFill>
                  <a:srgbClr val="000000"/>
                </a:solidFill>
                <a:latin typeface="Poppins"/>
                <a:ea typeface="Poppins"/>
                <a:cs typeface="Poppins"/>
                <a:sym typeface="Poppins"/>
              </a:rPr>
              <a:t>n</a:t>
            </a:r>
            <a:r>
              <a:rPr lang="en-US" sz="2000" spc="-60">
                <a:solidFill>
                  <a:srgbClr val="000000"/>
                </a:solidFill>
                <a:latin typeface="Poppins"/>
                <a:ea typeface="Poppins"/>
                <a:cs typeface="Poppins"/>
                <a:sym typeface="Poppins"/>
              </a:rPr>
              <a:t>m</a:t>
            </a:r>
            <a:r>
              <a:rPr lang="en-US" sz="2000" spc="-60">
                <a:solidFill>
                  <a:srgbClr val="000000"/>
                </a:solidFill>
                <a:latin typeface="Poppins"/>
                <a:ea typeface="Poppins"/>
                <a:cs typeface="Poppins"/>
                <a:sym typeface="Poppins"/>
              </a:rPr>
              <a:t>e</a:t>
            </a:r>
            <a:r>
              <a:rPr lang="en-US" sz="2000" spc="-60">
                <a:solidFill>
                  <a:srgbClr val="000000"/>
                </a:solidFill>
                <a:latin typeface="Poppins"/>
                <a:ea typeface="Poppins"/>
                <a:cs typeface="Poppins"/>
                <a:sym typeface="Poppins"/>
              </a:rPr>
              <a:t>nt</a:t>
            </a:r>
            <a:r>
              <a:rPr lang="en-US" sz="2000" spc="-60">
                <a:solidFill>
                  <a:srgbClr val="000000"/>
                </a:solidFill>
                <a:latin typeface="Poppins"/>
                <a:ea typeface="Poppins"/>
                <a:cs typeface="Poppins"/>
                <a:sym typeface="Poppins"/>
              </a:rPr>
              <a:t> </a:t>
            </a:r>
            <a:r>
              <a:rPr lang="en-US" sz="2000" spc="-60">
                <a:solidFill>
                  <a:srgbClr val="000000"/>
                </a:solidFill>
                <a:latin typeface="Poppins"/>
                <a:ea typeface="Poppins"/>
                <a:cs typeface="Poppins"/>
                <a:sym typeface="Poppins"/>
              </a:rPr>
              <a:t>o</a:t>
            </a:r>
            <a:r>
              <a:rPr lang="en-US" sz="2000" spc="-60">
                <a:solidFill>
                  <a:srgbClr val="000000"/>
                </a:solidFill>
                <a:latin typeface="Poppins"/>
                <a:ea typeface="Poppins"/>
                <a:cs typeface="Poppins"/>
                <a:sym typeface="Poppins"/>
              </a:rPr>
              <a:t>f</a:t>
            </a:r>
            <a:r>
              <a:rPr lang="en-US" sz="2000" spc="-60">
                <a:solidFill>
                  <a:srgbClr val="000000"/>
                </a:solidFill>
                <a:latin typeface="Poppins"/>
                <a:ea typeface="Poppins"/>
                <a:cs typeface="Poppins"/>
                <a:sym typeface="Poppins"/>
              </a:rPr>
              <a:t> the </a:t>
            </a:r>
            <a:r>
              <a:rPr lang="en-US" sz="2000" spc="-60">
                <a:solidFill>
                  <a:srgbClr val="000000"/>
                </a:solidFill>
                <a:latin typeface="Poppins"/>
                <a:ea typeface="Poppins"/>
                <a:cs typeface="Poppins"/>
                <a:sym typeface="Poppins"/>
              </a:rPr>
              <a:t>i</a:t>
            </a:r>
            <a:r>
              <a:rPr lang="en-US" sz="2000" spc="-60">
                <a:solidFill>
                  <a:srgbClr val="000000"/>
                </a:solidFill>
                <a:latin typeface="Poppins"/>
                <a:ea typeface="Poppins"/>
                <a:cs typeface="Poppins"/>
                <a:sym typeface="Poppins"/>
              </a:rPr>
              <a:t>nte</a:t>
            </a:r>
            <a:r>
              <a:rPr lang="en-US" sz="2000" spc="-60">
                <a:solidFill>
                  <a:srgbClr val="000000"/>
                </a:solidFill>
                <a:latin typeface="Poppins"/>
                <a:ea typeface="Poppins"/>
                <a:cs typeface="Poppins"/>
                <a:sym typeface="Poppins"/>
              </a:rPr>
              <a:t>r</a:t>
            </a:r>
            <a:r>
              <a:rPr lang="en-US" sz="2000" spc="-60">
                <a:solidFill>
                  <a:srgbClr val="000000"/>
                </a:solidFill>
                <a:latin typeface="Poppins"/>
                <a:ea typeface="Poppins"/>
                <a:cs typeface="Poppins"/>
                <a:sym typeface="Poppins"/>
              </a:rPr>
              <a:t>n</a:t>
            </a:r>
            <a:r>
              <a:rPr lang="en-US" sz="2000" spc="-60">
                <a:solidFill>
                  <a:srgbClr val="000000"/>
                </a:solidFill>
                <a:latin typeface="Poppins"/>
                <a:ea typeface="Poppins"/>
                <a:cs typeface="Poppins"/>
                <a:sym typeface="Poppins"/>
              </a:rPr>
              <a:t>sh</a:t>
            </a:r>
            <a:r>
              <a:rPr lang="en-US" sz="2000" spc="-60">
                <a:solidFill>
                  <a:srgbClr val="000000"/>
                </a:solidFill>
                <a:latin typeface="Poppins"/>
                <a:ea typeface="Poppins"/>
                <a:cs typeface="Poppins"/>
                <a:sym typeface="Poppins"/>
              </a:rPr>
              <a:t>ip </a:t>
            </a:r>
            <a:r>
              <a:rPr lang="en-US" sz="2000" spc="-60">
                <a:solidFill>
                  <a:srgbClr val="000000"/>
                </a:solidFill>
                <a:latin typeface="Poppins"/>
                <a:ea typeface="Poppins"/>
                <a:cs typeface="Poppins"/>
                <a:sym typeface="Poppins"/>
              </a:rPr>
              <a:t>re</a:t>
            </a:r>
            <a:r>
              <a:rPr lang="en-US" sz="2000" spc="-60">
                <a:solidFill>
                  <a:srgbClr val="000000"/>
                </a:solidFill>
                <a:latin typeface="Poppins"/>
                <a:ea typeface="Poppins"/>
                <a:cs typeface="Poppins"/>
                <a:sym typeface="Poppins"/>
              </a:rPr>
              <a:t>q</a:t>
            </a:r>
            <a:r>
              <a:rPr lang="en-US" sz="2000" spc="-60">
                <a:solidFill>
                  <a:srgbClr val="000000"/>
                </a:solidFill>
                <a:latin typeface="Poppins"/>
                <a:ea typeface="Poppins"/>
                <a:cs typeface="Poppins"/>
                <a:sym typeface="Poppins"/>
              </a:rPr>
              <a:t>ui</a:t>
            </a:r>
            <a:r>
              <a:rPr lang="en-US" sz="2000" spc="-60">
                <a:solidFill>
                  <a:srgbClr val="000000"/>
                </a:solidFill>
                <a:latin typeface="Poppins"/>
                <a:ea typeface="Poppins"/>
                <a:cs typeface="Poppins"/>
                <a:sym typeface="Poppins"/>
              </a:rPr>
              <a:t>red</a:t>
            </a:r>
            <a:r>
              <a:rPr lang="en-US" sz="2000" spc="-60">
                <a:solidFill>
                  <a:srgbClr val="000000"/>
                </a:solidFill>
                <a:latin typeface="Poppins"/>
                <a:ea typeface="Poppins"/>
                <a:cs typeface="Poppins"/>
                <a:sym typeface="Poppins"/>
              </a:rPr>
              <a:t> an</a:t>
            </a:r>
            <a:r>
              <a:rPr lang="en-US" b="true" sz="2000" spc="-60">
                <a:solidFill>
                  <a:srgbClr val="6F2884"/>
                </a:solidFill>
                <a:latin typeface="Poppins Bold"/>
                <a:ea typeface="Poppins Bold"/>
                <a:cs typeface="Poppins Bold"/>
                <a:sym typeface="Poppins Bold"/>
              </a:rPr>
              <a:t> in-depth examination of actual transactional data from 2020 to 2023</a:t>
            </a:r>
            <a:r>
              <a:rPr lang="en-US" sz="2000" spc="-60">
                <a:solidFill>
                  <a:srgbClr val="000000"/>
                </a:solidFill>
                <a:latin typeface="Poppins"/>
                <a:ea typeface="Poppins"/>
                <a:cs typeface="Poppins"/>
                <a:sym typeface="Poppins"/>
              </a:rPr>
              <a:t>. This thorough analysis aimed </a:t>
            </a:r>
            <a:r>
              <a:rPr lang="en-US" b="true" sz="2000" spc="-60">
                <a:solidFill>
                  <a:srgbClr val="6F2884"/>
                </a:solidFill>
                <a:latin typeface="Poppins Bold"/>
                <a:ea typeface="Poppins Bold"/>
                <a:cs typeface="Poppins Bold"/>
                <a:sym typeface="Poppins Bold"/>
              </a:rPr>
              <a:t>to uncover essential insights that would aid in making more informed and strategic business choices</a:t>
            </a:r>
            <a:r>
              <a:rPr lang="en-US" sz="2000" spc="-60">
                <a:solidFill>
                  <a:srgbClr val="000000"/>
                </a:solidFill>
                <a:latin typeface="Poppins"/>
                <a:ea typeface="Poppins"/>
                <a:cs typeface="Poppins"/>
                <a:sym typeface="Poppins"/>
              </a:rPr>
              <a:t>. The focus was on evaluating revenue trends over the years, identifying the best-performing branches, highlighting discrepancies between branch </a:t>
            </a:r>
            <a:r>
              <a:rPr lang="en-US" sz="2000" spc="-60">
                <a:solidFill>
                  <a:srgbClr val="000000"/>
                </a:solidFill>
                <a:latin typeface="Poppins"/>
                <a:ea typeface="Poppins"/>
                <a:cs typeface="Poppins"/>
                <a:sym typeface="Poppins"/>
              </a:rPr>
              <a:t>p</a:t>
            </a:r>
            <a:r>
              <a:rPr lang="en-US" sz="2000" spc="-60">
                <a:solidFill>
                  <a:srgbClr val="000000"/>
                </a:solidFill>
                <a:latin typeface="Poppins"/>
                <a:ea typeface="Poppins"/>
                <a:cs typeface="Poppins"/>
                <a:sym typeface="Poppins"/>
              </a:rPr>
              <a:t>erform</a:t>
            </a:r>
            <a:r>
              <a:rPr lang="en-US" sz="2000" spc="-60">
                <a:solidFill>
                  <a:srgbClr val="000000"/>
                </a:solidFill>
                <a:latin typeface="Poppins"/>
                <a:ea typeface="Poppins"/>
                <a:cs typeface="Poppins"/>
                <a:sym typeface="Poppins"/>
              </a:rPr>
              <a:t>anc</a:t>
            </a:r>
            <a:r>
              <a:rPr lang="en-US" sz="2000" spc="-60">
                <a:solidFill>
                  <a:srgbClr val="000000"/>
                </a:solidFill>
                <a:latin typeface="Poppins"/>
                <a:ea typeface="Poppins"/>
                <a:cs typeface="Poppins"/>
                <a:sym typeface="Poppins"/>
              </a:rPr>
              <a:t>e </a:t>
            </a:r>
            <a:r>
              <a:rPr lang="en-US" sz="2000" spc="-60">
                <a:solidFill>
                  <a:srgbClr val="000000"/>
                </a:solidFill>
                <a:latin typeface="Poppins"/>
                <a:ea typeface="Poppins"/>
                <a:cs typeface="Poppins"/>
                <a:sym typeface="Poppins"/>
              </a:rPr>
              <a:t>an</a:t>
            </a:r>
            <a:r>
              <a:rPr lang="en-US" sz="2000" spc="-60">
                <a:solidFill>
                  <a:srgbClr val="000000"/>
                </a:solidFill>
                <a:latin typeface="Poppins"/>
                <a:ea typeface="Poppins"/>
                <a:cs typeface="Poppins"/>
                <a:sym typeface="Poppins"/>
              </a:rPr>
              <a:t>d</a:t>
            </a:r>
            <a:r>
              <a:rPr lang="en-US" sz="2000" spc="-60">
                <a:solidFill>
                  <a:srgbClr val="000000"/>
                </a:solidFill>
                <a:latin typeface="Poppins"/>
                <a:ea typeface="Poppins"/>
                <a:cs typeface="Poppins"/>
                <a:sym typeface="Poppins"/>
              </a:rPr>
              <a:t> </a:t>
            </a:r>
            <a:r>
              <a:rPr lang="en-US" sz="2000" spc="-60">
                <a:solidFill>
                  <a:srgbClr val="000000"/>
                </a:solidFill>
                <a:latin typeface="Poppins"/>
                <a:ea typeface="Poppins"/>
                <a:cs typeface="Poppins"/>
                <a:sym typeface="Poppins"/>
              </a:rPr>
              <a:t>cust</a:t>
            </a:r>
            <a:r>
              <a:rPr lang="en-US" sz="2000" spc="-60">
                <a:solidFill>
                  <a:srgbClr val="000000"/>
                </a:solidFill>
                <a:latin typeface="Poppins"/>
                <a:ea typeface="Poppins"/>
                <a:cs typeface="Poppins"/>
                <a:sym typeface="Poppins"/>
              </a:rPr>
              <a:t>o</a:t>
            </a:r>
            <a:r>
              <a:rPr lang="en-US" sz="2000" spc="-60">
                <a:solidFill>
                  <a:srgbClr val="000000"/>
                </a:solidFill>
                <a:latin typeface="Poppins"/>
                <a:ea typeface="Poppins"/>
                <a:cs typeface="Poppins"/>
                <a:sym typeface="Poppins"/>
              </a:rPr>
              <a:t>m</a:t>
            </a:r>
            <a:r>
              <a:rPr lang="en-US" sz="2000" spc="-60">
                <a:solidFill>
                  <a:srgbClr val="000000"/>
                </a:solidFill>
                <a:latin typeface="Poppins"/>
                <a:ea typeface="Poppins"/>
                <a:cs typeface="Poppins"/>
                <a:sym typeface="Poppins"/>
              </a:rPr>
              <a:t>e</a:t>
            </a:r>
            <a:r>
              <a:rPr lang="en-US" sz="2000" spc="-60">
                <a:solidFill>
                  <a:srgbClr val="000000"/>
                </a:solidFill>
                <a:latin typeface="Poppins"/>
                <a:ea typeface="Poppins"/>
                <a:cs typeface="Poppins"/>
                <a:sym typeface="Poppins"/>
              </a:rPr>
              <a:t>r</a:t>
            </a:r>
            <a:r>
              <a:rPr lang="en-US" sz="2000" spc="-60">
                <a:solidFill>
                  <a:srgbClr val="000000"/>
                </a:solidFill>
                <a:latin typeface="Poppins"/>
                <a:ea typeface="Poppins"/>
                <a:cs typeface="Poppins"/>
                <a:sym typeface="Poppins"/>
              </a:rPr>
              <a:t> </a:t>
            </a:r>
            <a:r>
              <a:rPr lang="en-US" sz="2000" spc="-60">
                <a:solidFill>
                  <a:srgbClr val="000000"/>
                </a:solidFill>
                <a:latin typeface="Poppins"/>
                <a:ea typeface="Poppins"/>
                <a:cs typeface="Poppins"/>
                <a:sym typeface="Poppins"/>
              </a:rPr>
              <a:t>rat</a:t>
            </a:r>
            <a:r>
              <a:rPr lang="en-US" sz="2000" spc="-60">
                <a:solidFill>
                  <a:srgbClr val="000000"/>
                </a:solidFill>
                <a:latin typeface="Poppins"/>
                <a:ea typeface="Poppins"/>
                <a:cs typeface="Poppins"/>
                <a:sym typeface="Poppins"/>
              </a:rPr>
              <a:t>in</a:t>
            </a:r>
            <a:r>
              <a:rPr lang="en-US" sz="2000" spc="-60">
                <a:solidFill>
                  <a:srgbClr val="000000"/>
                </a:solidFill>
                <a:latin typeface="Poppins"/>
                <a:ea typeface="Poppins"/>
                <a:cs typeface="Poppins"/>
                <a:sym typeface="Poppins"/>
              </a:rPr>
              <a:t>gs,</a:t>
            </a:r>
            <a:r>
              <a:rPr lang="en-US" sz="2000" spc="-60">
                <a:solidFill>
                  <a:srgbClr val="000000"/>
                </a:solidFill>
                <a:latin typeface="Poppins"/>
                <a:ea typeface="Poppins"/>
                <a:cs typeface="Poppins"/>
                <a:sym typeface="Poppins"/>
              </a:rPr>
              <a:t> </a:t>
            </a:r>
            <a:r>
              <a:rPr lang="en-US" sz="2000" spc="-60">
                <a:solidFill>
                  <a:srgbClr val="000000"/>
                </a:solidFill>
                <a:latin typeface="Poppins"/>
                <a:ea typeface="Poppins"/>
                <a:cs typeface="Poppins"/>
                <a:sym typeface="Poppins"/>
              </a:rPr>
              <a:t>an</a:t>
            </a:r>
            <a:r>
              <a:rPr lang="en-US" sz="2000" spc="-60">
                <a:solidFill>
                  <a:srgbClr val="000000"/>
                </a:solidFill>
                <a:latin typeface="Poppins"/>
                <a:ea typeface="Poppins"/>
                <a:cs typeface="Poppins"/>
                <a:sym typeface="Poppins"/>
              </a:rPr>
              <a:t>d</a:t>
            </a:r>
            <a:r>
              <a:rPr lang="en-US" sz="2000" spc="-60">
                <a:solidFill>
                  <a:srgbClr val="000000"/>
                </a:solidFill>
                <a:latin typeface="Poppins"/>
                <a:ea typeface="Poppins"/>
                <a:cs typeface="Poppins"/>
                <a:sym typeface="Poppins"/>
              </a:rPr>
              <a:t> analyz</a:t>
            </a:r>
            <a:r>
              <a:rPr lang="en-US" sz="2000" spc="-60">
                <a:solidFill>
                  <a:srgbClr val="000000"/>
                </a:solidFill>
                <a:latin typeface="Poppins"/>
                <a:ea typeface="Poppins"/>
                <a:cs typeface="Poppins"/>
                <a:sym typeface="Poppins"/>
              </a:rPr>
              <a:t>ing the </a:t>
            </a:r>
            <a:r>
              <a:rPr lang="en-US" sz="2000" spc="-60">
                <a:solidFill>
                  <a:srgbClr val="000000"/>
                </a:solidFill>
                <a:latin typeface="Poppins"/>
                <a:ea typeface="Poppins"/>
                <a:cs typeface="Poppins"/>
                <a:sym typeface="Poppins"/>
              </a:rPr>
              <a:t>distrib</a:t>
            </a:r>
            <a:r>
              <a:rPr lang="en-US" sz="2000" spc="-60">
                <a:solidFill>
                  <a:srgbClr val="000000"/>
                </a:solidFill>
                <a:latin typeface="Poppins"/>
                <a:ea typeface="Poppins"/>
                <a:cs typeface="Poppins"/>
                <a:sym typeface="Poppins"/>
              </a:rPr>
              <a:t>u</a:t>
            </a:r>
            <a:r>
              <a:rPr lang="en-US" sz="2000" spc="-60">
                <a:solidFill>
                  <a:srgbClr val="000000"/>
                </a:solidFill>
                <a:latin typeface="Poppins"/>
                <a:ea typeface="Poppins"/>
                <a:cs typeface="Poppins"/>
                <a:sym typeface="Poppins"/>
              </a:rPr>
              <a:t>t</a:t>
            </a:r>
            <a:r>
              <a:rPr lang="en-US" sz="2000" spc="-60">
                <a:solidFill>
                  <a:srgbClr val="000000"/>
                </a:solidFill>
                <a:latin typeface="Poppins"/>
                <a:ea typeface="Poppins"/>
                <a:cs typeface="Poppins"/>
                <a:sym typeface="Poppins"/>
              </a:rPr>
              <a:t>i</a:t>
            </a:r>
            <a:r>
              <a:rPr lang="en-US" sz="2000" spc="-60">
                <a:solidFill>
                  <a:srgbClr val="000000"/>
                </a:solidFill>
                <a:latin typeface="Poppins"/>
                <a:ea typeface="Poppins"/>
                <a:cs typeface="Poppins"/>
                <a:sym typeface="Poppins"/>
              </a:rPr>
              <a:t>on of</a:t>
            </a:r>
            <a:r>
              <a:rPr lang="en-US" sz="2000" spc="-60">
                <a:solidFill>
                  <a:srgbClr val="000000"/>
                </a:solidFill>
                <a:latin typeface="Poppins"/>
                <a:ea typeface="Poppins"/>
                <a:cs typeface="Poppins"/>
                <a:sym typeface="Poppins"/>
              </a:rPr>
              <a:t> </a:t>
            </a:r>
            <a:r>
              <a:rPr lang="en-US" sz="2000" spc="-60">
                <a:solidFill>
                  <a:srgbClr val="000000"/>
                </a:solidFill>
                <a:latin typeface="Poppins"/>
                <a:ea typeface="Poppins"/>
                <a:cs typeface="Poppins"/>
                <a:sym typeface="Poppins"/>
              </a:rPr>
              <a:t>prof</a:t>
            </a:r>
            <a:r>
              <a:rPr lang="en-US" sz="2000" spc="-60">
                <a:solidFill>
                  <a:srgbClr val="000000"/>
                </a:solidFill>
                <a:latin typeface="Poppins"/>
                <a:ea typeface="Poppins"/>
                <a:cs typeface="Poppins"/>
                <a:sym typeface="Poppins"/>
              </a:rPr>
              <a:t>it</a:t>
            </a:r>
            <a:r>
              <a:rPr lang="en-US" sz="2000" spc="-60">
                <a:solidFill>
                  <a:srgbClr val="000000"/>
                </a:solidFill>
                <a:latin typeface="Poppins"/>
                <a:ea typeface="Poppins"/>
                <a:cs typeface="Poppins"/>
                <a:sym typeface="Poppins"/>
              </a:rPr>
              <a:t>s</a:t>
            </a:r>
            <a:r>
              <a:rPr lang="en-US" sz="2000" spc="-60">
                <a:solidFill>
                  <a:srgbClr val="000000"/>
                </a:solidFill>
                <a:latin typeface="Poppins"/>
                <a:ea typeface="Poppins"/>
                <a:cs typeface="Poppins"/>
                <a:sym typeface="Poppins"/>
              </a:rPr>
              <a:t> ac</a:t>
            </a:r>
            <a:r>
              <a:rPr lang="en-US" sz="2000" spc="-60">
                <a:solidFill>
                  <a:srgbClr val="000000"/>
                </a:solidFill>
                <a:latin typeface="Poppins"/>
                <a:ea typeface="Poppins"/>
                <a:cs typeface="Poppins"/>
                <a:sym typeface="Poppins"/>
              </a:rPr>
              <a:t>ro</a:t>
            </a:r>
            <a:r>
              <a:rPr lang="en-US" sz="2000" spc="-60">
                <a:solidFill>
                  <a:srgbClr val="000000"/>
                </a:solidFill>
                <a:latin typeface="Poppins"/>
                <a:ea typeface="Poppins"/>
                <a:cs typeface="Poppins"/>
                <a:sym typeface="Poppins"/>
              </a:rPr>
              <a:t>ss </a:t>
            </a:r>
            <a:r>
              <a:rPr lang="en-US" sz="2000" spc="-60">
                <a:solidFill>
                  <a:srgbClr val="000000"/>
                </a:solidFill>
                <a:latin typeface="Poppins"/>
                <a:ea typeface="Poppins"/>
                <a:cs typeface="Poppins"/>
                <a:sym typeface="Poppins"/>
              </a:rPr>
              <a:t>d</a:t>
            </a:r>
            <a:r>
              <a:rPr lang="en-US" sz="2000" spc="-60">
                <a:solidFill>
                  <a:srgbClr val="000000"/>
                </a:solidFill>
                <a:latin typeface="Poppins"/>
                <a:ea typeface="Poppins"/>
                <a:cs typeface="Poppins"/>
                <a:sym typeface="Poppins"/>
              </a:rPr>
              <a:t>iff</a:t>
            </a:r>
            <a:r>
              <a:rPr lang="en-US" sz="2000" spc="-60">
                <a:solidFill>
                  <a:srgbClr val="000000"/>
                </a:solidFill>
                <a:latin typeface="Poppins"/>
                <a:ea typeface="Poppins"/>
                <a:cs typeface="Poppins"/>
                <a:sym typeface="Poppins"/>
              </a:rPr>
              <a:t>e</a:t>
            </a:r>
            <a:r>
              <a:rPr lang="en-US" sz="2000" spc="-60">
                <a:solidFill>
                  <a:srgbClr val="000000"/>
                </a:solidFill>
                <a:latin typeface="Poppins"/>
                <a:ea typeface="Poppins"/>
                <a:cs typeface="Poppins"/>
                <a:sym typeface="Poppins"/>
              </a:rPr>
              <a:t>re</a:t>
            </a:r>
            <a:r>
              <a:rPr lang="en-US" sz="2000" spc="-60">
                <a:solidFill>
                  <a:srgbClr val="000000"/>
                </a:solidFill>
                <a:latin typeface="Poppins"/>
                <a:ea typeface="Poppins"/>
                <a:cs typeface="Poppins"/>
                <a:sym typeface="Poppins"/>
              </a:rPr>
              <a:t>n</a:t>
            </a:r>
            <a:r>
              <a:rPr lang="en-US" sz="2000" spc="-60">
                <a:solidFill>
                  <a:srgbClr val="000000"/>
                </a:solidFill>
                <a:latin typeface="Poppins"/>
                <a:ea typeface="Poppins"/>
                <a:cs typeface="Poppins"/>
                <a:sym typeface="Poppins"/>
              </a:rPr>
              <a:t>t pro</a:t>
            </a:r>
            <a:r>
              <a:rPr lang="en-US" sz="2000" spc="-60">
                <a:solidFill>
                  <a:srgbClr val="000000"/>
                </a:solidFill>
                <a:latin typeface="Poppins"/>
                <a:ea typeface="Poppins"/>
                <a:cs typeface="Poppins"/>
                <a:sym typeface="Poppins"/>
              </a:rPr>
              <a:t>vin</a:t>
            </a:r>
            <a:r>
              <a:rPr lang="en-US" sz="2000" spc="-60">
                <a:solidFill>
                  <a:srgbClr val="000000"/>
                </a:solidFill>
                <a:latin typeface="Poppins"/>
                <a:ea typeface="Poppins"/>
                <a:cs typeface="Poppins"/>
                <a:sym typeface="Poppins"/>
              </a:rPr>
              <a:t>c</a:t>
            </a:r>
            <a:r>
              <a:rPr lang="en-US" sz="2000" spc="-60">
                <a:solidFill>
                  <a:srgbClr val="000000"/>
                </a:solidFill>
                <a:latin typeface="Poppins"/>
                <a:ea typeface="Poppins"/>
                <a:cs typeface="Poppins"/>
                <a:sym typeface="Poppins"/>
              </a:rPr>
              <a:t>e</a:t>
            </a:r>
            <a:r>
              <a:rPr lang="en-US" sz="2000" spc="-60">
                <a:solidFill>
                  <a:srgbClr val="000000"/>
                </a:solidFill>
                <a:latin typeface="Poppins"/>
                <a:ea typeface="Poppins"/>
                <a:cs typeface="Poppins"/>
                <a:sym typeface="Poppins"/>
              </a:rPr>
              <a:t>s</a:t>
            </a:r>
            <a:r>
              <a:rPr lang="en-US" sz="2000" spc="-60">
                <a:solidFill>
                  <a:srgbClr val="000000"/>
                </a:solidFill>
                <a:latin typeface="Poppins"/>
                <a:ea typeface="Poppins"/>
                <a:cs typeface="Poppins"/>
                <a:sym typeface="Poppins"/>
              </a:rPr>
              <a:t>.</a:t>
            </a:r>
          </a:p>
        </p:txBody>
      </p:sp>
      <p:sp>
        <p:nvSpPr>
          <p:cNvPr name="TextBox 26" id="26"/>
          <p:cNvSpPr txBox="true"/>
          <p:nvPr/>
        </p:nvSpPr>
        <p:spPr>
          <a:xfrm rot="0">
            <a:off x="1515044" y="6396981"/>
            <a:ext cx="4170239" cy="1220120"/>
          </a:xfrm>
          <a:prstGeom prst="rect">
            <a:avLst/>
          </a:prstGeom>
        </p:spPr>
        <p:txBody>
          <a:bodyPr anchor="t" rtlCol="false" tIns="0" lIns="0" bIns="0" rIns="0">
            <a:spAutoFit/>
          </a:bodyPr>
          <a:lstStyle/>
          <a:p>
            <a:pPr algn="just">
              <a:lnSpc>
                <a:spcPts val="1596"/>
              </a:lnSpc>
            </a:pPr>
            <a:r>
              <a:rPr lang="en-US" sz="1400" spc="-42">
                <a:solidFill>
                  <a:srgbClr val="FFFFFF"/>
                </a:solidFill>
                <a:latin typeface="Poppins Light"/>
                <a:ea typeface="Poppins Light"/>
                <a:cs typeface="Poppins Light"/>
                <a:sym typeface="Poppins Light"/>
              </a:rPr>
              <a:t>How can Kimia Farma leverage transactional data from 2020–2023 to evaluate branch performance, understand profit distribution across regions, and uncover product and customer insights that inform more effective business strategies?</a:t>
            </a:r>
          </a:p>
        </p:txBody>
      </p:sp>
      <p:sp>
        <p:nvSpPr>
          <p:cNvPr name="TextBox 27" id="27"/>
          <p:cNvSpPr txBox="true"/>
          <p:nvPr/>
        </p:nvSpPr>
        <p:spPr>
          <a:xfrm rot="0">
            <a:off x="7032002" y="6395486"/>
            <a:ext cx="4223996" cy="1820083"/>
          </a:xfrm>
          <a:prstGeom prst="rect">
            <a:avLst/>
          </a:prstGeom>
        </p:spPr>
        <p:txBody>
          <a:bodyPr anchor="t" rtlCol="false" tIns="0" lIns="0" bIns="0" rIns="0">
            <a:spAutoFit/>
          </a:bodyPr>
          <a:lstStyle/>
          <a:p>
            <a:pPr algn="just">
              <a:lnSpc>
                <a:spcPts val="1596"/>
              </a:lnSpc>
            </a:pPr>
            <a:r>
              <a:rPr lang="en-US" sz="1400" spc="-42">
                <a:solidFill>
                  <a:srgbClr val="FFFFFF"/>
                </a:solidFill>
                <a:latin typeface="Poppins"/>
                <a:ea typeface="Poppins"/>
                <a:cs typeface="Poppins"/>
                <a:sym typeface="Poppins"/>
              </a:rPr>
              <a:t>The final dashboard presents a comprehensive view of business performance by highlighting top-performing branches, visualizing profit distribution across provinces, and uncovering key product and customer insights. These findings enable Kimia Farma to identify growth opportunities, strengthen product strategies, and better understand customer behavior to support data-driven decision-making.</a:t>
            </a:r>
          </a:p>
        </p:txBody>
      </p:sp>
      <p:sp>
        <p:nvSpPr>
          <p:cNvPr name="TextBox 28" id="28"/>
          <p:cNvSpPr txBox="true"/>
          <p:nvPr/>
        </p:nvSpPr>
        <p:spPr>
          <a:xfrm rot="0">
            <a:off x="3324971" y="4897132"/>
            <a:ext cx="2476040" cy="1085289"/>
          </a:xfrm>
          <a:prstGeom prst="rect">
            <a:avLst/>
          </a:prstGeom>
        </p:spPr>
        <p:txBody>
          <a:bodyPr anchor="t" rtlCol="false" tIns="0" lIns="0" bIns="0" rIns="0">
            <a:spAutoFit/>
          </a:bodyPr>
          <a:lstStyle/>
          <a:p>
            <a:pPr algn="l">
              <a:lnSpc>
                <a:spcPts val="4070"/>
              </a:lnSpc>
            </a:pPr>
            <a:r>
              <a:rPr lang="en-US" b="true" sz="3700" spc="-148">
                <a:solidFill>
                  <a:srgbClr val="FFFFFF"/>
                </a:solidFill>
                <a:latin typeface="Poppins Bold"/>
                <a:ea typeface="Poppins Bold"/>
                <a:cs typeface="Poppins Bold"/>
                <a:sym typeface="Poppins Bold"/>
              </a:rPr>
              <a:t>Problem Statement</a:t>
            </a:r>
          </a:p>
        </p:txBody>
      </p:sp>
      <p:sp>
        <p:nvSpPr>
          <p:cNvPr name="TextBox 29" id="29"/>
          <p:cNvSpPr txBox="true"/>
          <p:nvPr/>
        </p:nvSpPr>
        <p:spPr>
          <a:xfrm rot="0">
            <a:off x="9007788" y="4951495"/>
            <a:ext cx="2476040" cy="1085289"/>
          </a:xfrm>
          <a:prstGeom prst="rect">
            <a:avLst/>
          </a:prstGeom>
        </p:spPr>
        <p:txBody>
          <a:bodyPr anchor="t" rtlCol="false" tIns="0" lIns="0" bIns="0" rIns="0">
            <a:spAutoFit/>
          </a:bodyPr>
          <a:lstStyle/>
          <a:p>
            <a:pPr algn="l">
              <a:lnSpc>
                <a:spcPts val="4070"/>
              </a:lnSpc>
            </a:pPr>
            <a:r>
              <a:rPr lang="en-US" sz="3700" spc="-148" b="true">
                <a:solidFill>
                  <a:srgbClr val="FFFFFF"/>
                </a:solidFill>
                <a:latin typeface="Poppins Bold"/>
                <a:ea typeface="Poppins Bold"/>
                <a:cs typeface="Poppins Bold"/>
                <a:sym typeface="Poppins Bold"/>
              </a:rPr>
              <a:t>Outcome</a:t>
            </a:r>
          </a:p>
          <a:p>
            <a:pPr algn="l">
              <a:lnSpc>
                <a:spcPts val="4070"/>
              </a:lnSpc>
            </a:pPr>
            <a:r>
              <a:rPr lang="en-US" sz="3700" spc="-148" b="true">
                <a:solidFill>
                  <a:srgbClr val="FFFFFF"/>
                </a:solidFill>
                <a:latin typeface="Poppins Bold"/>
                <a:ea typeface="Poppins Bold"/>
                <a:cs typeface="Poppins Bold"/>
                <a:sym typeface="Poppins Bold"/>
              </a:rPr>
              <a:t>Highlight</a:t>
            </a:r>
          </a:p>
        </p:txBody>
      </p:sp>
      <p:sp>
        <p:nvSpPr>
          <p:cNvPr name="TextBox 30" id="30"/>
          <p:cNvSpPr txBox="true"/>
          <p:nvPr/>
        </p:nvSpPr>
        <p:spPr>
          <a:xfrm rot="0">
            <a:off x="14444678" y="4694301"/>
            <a:ext cx="2274457" cy="1599677"/>
          </a:xfrm>
          <a:prstGeom prst="rect">
            <a:avLst/>
          </a:prstGeom>
        </p:spPr>
        <p:txBody>
          <a:bodyPr anchor="t" rtlCol="false" tIns="0" lIns="0" bIns="0" rIns="0">
            <a:spAutoFit/>
          </a:bodyPr>
          <a:lstStyle/>
          <a:p>
            <a:pPr algn="l">
              <a:lnSpc>
                <a:spcPts val="4070"/>
              </a:lnSpc>
            </a:pPr>
            <a:r>
              <a:rPr lang="en-US" sz="3700" spc="-148" b="true">
                <a:solidFill>
                  <a:srgbClr val="FFFFFF"/>
                </a:solidFill>
                <a:latin typeface="Poppins Bold"/>
                <a:ea typeface="Poppins Bold"/>
                <a:cs typeface="Poppins Bold"/>
                <a:sym typeface="Poppins Bold"/>
              </a:rPr>
              <a:t>Repo &amp;</a:t>
            </a:r>
          </a:p>
          <a:p>
            <a:pPr algn="l">
              <a:lnSpc>
                <a:spcPts val="4070"/>
              </a:lnSpc>
            </a:pPr>
            <a:r>
              <a:rPr lang="en-US" sz="3700" spc="-148" b="true">
                <a:solidFill>
                  <a:srgbClr val="FFFFFF"/>
                </a:solidFill>
                <a:latin typeface="Poppins Bold"/>
                <a:ea typeface="Poppins Bold"/>
                <a:cs typeface="Poppins Bold"/>
                <a:sym typeface="Poppins Bold"/>
              </a:rPr>
              <a:t>Walk-</a:t>
            </a:r>
          </a:p>
          <a:p>
            <a:pPr algn="l">
              <a:lnSpc>
                <a:spcPts val="4070"/>
              </a:lnSpc>
            </a:pPr>
            <a:r>
              <a:rPr lang="en-US" sz="3700" spc="-148" b="true">
                <a:solidFill>
                  <a:srgbClr val="FFFFFF"/>
                </a:solidFill>
                <a:latin typeface="Poppins Bold"/>
                <a:ea typeface="Poppins Bold"/>
                <a:cs typeface="Poppins Bold"/>
                <a:sym typeface="Poppins Bold"/>
              </a:rPr>
              <a:t>through</a:t>
            </a:r>
          </a:p>
        </p:txBody>
      </p:sp>
      <p:grpSp>
        <p:nvGrpSpPr>
          <p:cNvPr name="Group 31" id="31"/>
          <p:cNvGrpSpPr/>
          <p:nvPr/>
        </p:nvGrpSpPr>
        <p:grpSpPr>
          <a:xfrm rot="0">
            <a:off x="12486989" y="6590407"/>
            <a:ext cx="4092031" cy="667989"/>
            <a:chOff x="0" y="0"/>
            <a:chExt cx="5456042" cy="890652"/>
          </a:xfrm>
        </p:grpSpPr>
        <p:sp>
          <p:nvSpPr>
            <p:cNvPr name="Freeform 32" id="32"/>
            <p:cNvSpPr/>
            <p:nvPr/>
          </p:nvSpPr>
          <p:spPr>
            <a:xfrm flipH="false" flipV="false" rot="0">
              <a:off x="0" y="0"/>
              <a:ext cx="890652" cy="890652"/>
            </a:xfrm>
            <a:custGeom>
              <a:avLst/>
              <a:gdLst/>
              <a:ahLst/>
              <a:cxnLst/>
              <a:rect r="r" b="b" t="t" l="l"/>
              <a:pathLst>
                <a:path h="890652" w="890652">
                  <a:moveTo>
                    <a:pt x="0" y="0"/>
                  </a:moveTo>
                  <a:lnTo>
                    <a:pt x="890652" y="0"/>
                  </a:lnTo>
                  <a:lnTo>
                    <a:pt x="890652" y="890652"/>
                  </a:lnTo>
                  <a:lnTo>
                    <a:pt x="0" y="8906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2646140" y="0"/>
              <a:ext cx="890652" cy="890652"/>
            </a:xfrm>
            <a:custGeom>
              <a:avLst/>
              <a:gdLst/>
              <a:ahLst/>
              <a:cxnLst/>
              <a:rect r="r" b="b" t="t" l="l"/>
              <a:pathLst>
                <a:path h="890652" w="890652">
                  <a:moveTo>
                    <a:pt x="0" y="0"/>
                  </a:moveTo>
                  <a:lnTo>
                    <a:pt x="890652" y="0"/>
                  </a:lnTo>
                  <a:lnTo>
                    <a:pt x="890652" y="890652"/>
                  </a:lnTo>
                  <a:lnTo>
                    <a:pt x="0" y="8906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4" id="34"/>
            <p:cNvSpPr txBox="true"/>
            <p:nvPr/>
          </p:nvSpPr>
          <p:spPr>
            <a:xfrm rot="0">
              <a:off x="1138024" y="227621"/>
              <a:ext cx="1508116" cy="424257"/>
            </a:xfrm>
            <a:prstGeom prst="rect">
              <a:avLst/>
            </a:prstGeom>
          </p:spPr>
          <p:txBody>
            <a:bodyPr anchor="t" rtlCol="false" tIns="0" lIns="0" bIns="0" rIns="0">
              <a:spAutoFit/>
            </a:bodyPr>
            <a:lstStyle/>
            <a:p>
              <a:pPr algn="l">
                <a:lnSpc>
                  <a:spcPts val="2365"/>
                </a:lnSpc>
              </a:pPr>
              <a:r>
                <a:rPr lang="en-US" sz="2074" spc="-62" u="sng">
                  <a:solidFill>
                    <a:srgbClr val="FFFFFF"/>
                  </a:solidFill>
                  <a:latin typeface="Poppins"/>
                  <a:ea typeface="Poppins"/>
                  <a:cs typeface="Poppins"/>
                  <a:sym typeface="Poppins"/>
                  <a:hlinkClick r:id="rId13" tooltip="https://github.com/debbyrofikomalik/Kimia-Farma-Big-Data-Analytics-Project"/>
                </a:rPr>
                <a:t>Github</a:t>
              </a:r>
            </a:p>
          </p:txBody>
        </p:sp>
        <p:sp>
          <p:nvSpPr>
            <p:cNvPr name="TextBox 35" id="35"/>
            <p:cNvSpPr txBox="true"/>
            <p:nvPr/>
          </p:nvSpPr>
          <p:spPr>
            <a:xfrm rot="0">
              <a:off x="3784164" y="227621"/>
              <a:ext cx="1671878" cy="424257"/>
            </a:xfrm>
            <a:prstGeom prst="rect">
              <a:avLst/>
            </a:prstGeom>
          </p:spPr>
          <p:txBody>
            <a:bodyPr anchor="t" rtlCol="false" tIns="0" lIns="0" bIns="0" rIns="0">
              <a:spAutoFit/>
            </a:bodyPr>
            <a:lstStyle/>
            <a:p>
              <a:pPr algn="l">
                <a:lnSpc>
                  <a:spcPts val="2365"/>
                </a:lnSpc>
              </a:pPr>
              <a:r>
                <a:rPr lang="en-US" sz="2074" spc="-62" u="sng">
                  <a:solidFill>
                    <a:srgbClr val="FFFFFF"/>
                  </a:solidFill>
                  <a:latin typeface="Poppins"/>
                  <a:ea typeface="Poppins"/>
                  <a:cs typeface="Poppins"/>
                  <a:sym typeface="Poppins"/>
                  <a:hlinkClick r:id="rId14" tooltip="https://youtu.be/QFGf1KlOcQo"/>
                </a:rPr>
                <a:t>Youtube</a:t>
              </a:r>
            </a:p>
          </p:txBody>
        </p:sp>
      </p:grpSp>
      <p:grpSp>
        <p:nvGrpSpPr>
          <p:cNvPr name="Group 36" id="36"/>
          <p:cNvGrpSpPr/>
          <p:nvPr/>
        </p:nvGrpSpPr>
        <p:grpSpPr>
          <a:xfrm rot="0">
            <a:off x="12486989" y="7372213"/>
            <a:ext cx="3865311" cy="667989"/>
            <a:chOff x="0" y="0"/>
            <a:chExt cx="5153748" cy="890652"/>
          </a:xfrm>
        </p:grpSpPr>
        <p:sp>
          <p:nvSpPr>
            <p:cNvPr name="Freeform 37" id="37"/>
            <p:cNvSpPr/>
            <p:nvPr/>
          </p:nvSpPr>
          <p:spPr>
            <a:xfrm flipH="false" flipV="false" rot="0">
              <a:off x="0" y="0"/>
              <a:ext cx="890652" cy="890652"/>
            </a:xfrm>
            <a:custGeom>
              <a:avLst/>
              <a:gdLst/>
              <a:ahLst/>
              <a:cxnLst/>
              <a:rect r="r" b="b" t="t" l="l"/>
              <a:pathLst>
                <a:path h="890652" w="890652">
                  <a:moveTo>
                    <a:pt x="0" y="0"/>
                  </a:moveTo>
                  <a:lnTo>
                    <a:pt x="890652" y="0"/>
                  </a:lnTo>
                  <a:lnTo>
                    <a:pt x="890652" y="890652"/>
                  </a:lnTo>
                  <a:lnTo>
                    <a:pt x="0" y="8906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8" id="38"/>
            <p:cNvSpPr txBox="true"/>
            <p:nvPr/>
          </p:nvSpPr>
          <p:spPr>
            <a:xfrm rot="0">
              <a:off x="1138024" y="227621"/>
              <a:ext cx="4015725" cy="424257"/>
            </a:xfrm>
            <a:prstGeom prst="rect">
              <a:avLst/>
            </a:prstGeom>
          </p:spPr>
          <p:txBody>
            <a:bodyPr anchor="t" rtlCol="false" tIns="0" lIns="0" bIns="0" rIns="0">
              <a:spAutoFit/>
            </a:bodyPr>
            <a:lstStyle/>
            <a:p>
              <a:pPr algn="l">
                <a:lnSpc>
                  <a:spcPts val="2365"/>
                </a:lnSpc>
              </a:pPr>
              <a:r>
                <a:rPr lang="en-US" sz="2074" spc="-62" u="sng">
                  <a:solidFill>
                    <a:srgbClr val="FFFFFF"/>
                  </a:solidFill>
                  <a:latin typeface="Poppins"/>
                  <a:ea typeface="Poppins"/>
                  <a:cs typeface="Poppins"/>
                  <a:sym typeface="Poppins"/>
                  <a:hlinkClick r:id="rId17" tooltip="https://www.canva.com/design/DAG6ClzKWbE/2mGxxHNj7Gg99xY8RodrZg/view?utm_content=DAG6ClzKWbE&amp;utm_campaign=designshare&amp;utm_medium=link2&amp;utm_source=uniquelinks&amp;utlId=haf3a983982"/>
                </a:rPr>
                <a:t>Pitch Deck Presentation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89744" y="585851"/>
            <a:ext cx="2030254" cy="885698"/>
          </a:xfrm>
          <a:custGeom>
            <a:avLst/>
            <a:gdLst/>
            <a:ahLst/>
            <a:cxnLst/>
            <a:rect r="r" b="b" t="t" l="l"/>
            <a:pathLst>
              <a:path h="885698" w="2030254">
                <a:moveTo>
                  <a:pt x="0" y="0"/>
                </a:moveTo>
                <a:lnTo>
                  <a:pt x="2030254" y="0"/>
                </a:lnTo>
                <a:lnTo>
                  <a:pt x="2030254" y="885698"/>
                </a:lnTo>
                <a:lnTo>
                  <a:pt x="0" y="885698"/>
                </a:lnTo>
                <a:lnTo>
                  <a:pt x="0" y="0"/>
                </a:lnTo>
                <a:close/>
              </a:path>
            </a:pathLst>
          </a:custGeom>
          <a:blipFill>
            <a:blip r:embed="rId2"/>
            <a:stretch>
              <a:fillRect l="0" t="0" r="0" b="0"/>
            </a:stretch>
          </a:blipFill>
        </p:spPr>
      </p:sp>
      <p:sp>
        <p:nvSpPr>
          <p:cNvPr name="TextBox 3" id="3"/>
          <p:cNvSpPr txBox="true"/>
          <p:nvPr/>
        </p:nvSpPr>
        <p:spPr>
          <a:xfrm rot="0">
            <a:off x="2998256" y="1471549"/>
            <a:ext cx="12291487" cy="967179"/>
          </a:xfrm>
          <a:prstGeom prst="rect">
            <a:avLst/>
          </a:prstGeom>
        </p:spPr>
        <p:txBody>
          <a:bodyPr anchor="t" rtlCol="false" tIns="0" lIns="0" bIns="0" rIns="0">
            <a:spAutoFit/>
          </a:bodyPr>
          <a:lstStyle/>
          <a:p>
            <a:pPr algn="ctr">
              <a:lnSpc>
                <a:spcPts val="7039"/>
              </a:lnSpc>
            </a:pPr>
            <a:r>
              <a:rPr lang="en-US" b="true" sz="6399" spc="-255">
                <a:solidFill>
                  <a:srgbClr val="6F2884"/>
                </a:solidFill>
                <a:latin typeface="Poppins Bold"/>
                <a:ea typeface="Poppins Bold"/>
                <a:cs typeface="Poppins Bold"/>
                <a:sym typeface="Poppins Bold"/>
              </a:rPr>
              <a:t>Project Workflow</a:t>
            </a:r>
          </a:p>
        </p:txBody>
      </p:sp>
      <p:grpSp>
        <p:nvGrpSpPr>
          <p:cNvPr name="Group 4" id="4"/>
          <p:cNvGrpSpPr/>
          <p:nvPr/>
        </p:nvGrpSpPr>
        <p:grpSpPr>
          <a:xfrm rot="0">
            <a:off x="2496849" y="3256005"/>
            <a:ext cx="13294302" cy="4646534"/>
            <a:chOff x="0" y="0"/>
            <a:chExt cx="17725736" cy="6195378"/>
          </a:xfrm>
        </p:grpSpPr>
        <p:grpSp>
          <p:nvGrpSpPr>
            <p:cNvPr name="Group 5" id="5"/>
            <p:cNvGrpSpPr/>
            <p:nvPr/>
          </p:nvGrpSpPr>
          <p:grpSpPr>
            <a:xfrm rot="0">
              <a:off x="389269" y="2630794"/>
              <a:ext cx="4311982" cy="1042596"/>
              <a:chOff x="0" y="0"/>
              <a:chExt cx="1101551" cy="266345"/>
            </a:xfrm>
          </p:grpSpPr>
          <p:sp>
            <p:nvSpPr>
              <p:cNvPr name="Freeform 6" id="6"/>
              <p:cNvSpPr/>
              <p:nvPr/>
            </p:nvSpPr>
            <p:spPr>
              <a:xfrm flipH="false" flipV="false" rot="0">
                <a:off x="0" y="0"/>
                <a:ext cx="1101551" cy="266345"/>
              </a:xfrm>
              <a:custGeom>
                <a:avLst/>
                <a:gdLst/>
                <a:ahLst/>
                <a:cxnLst/>
                <a:rect r="r" b="b" t="t" l="l"/>
                <a:pathLst>
                  <a:path h="266345" w="1101551">
                    <a:moveTo>
                      <a:pt x="0" y="0"/>
                    </a:moveTo>
                    <a:lnTo>
                      <a:pt x="1101551" y="0"/>
                    </a:lnTo>
                    <a:lnTo>
                      <a:pt x="1101551" y="266345"/>
                    </a:lnTo>
                    <a:lnTo>
                      <a:pt x="0" y="266345"/>
                    </a:lnTo>
                    <a:close/>
                  </a:path>
                </a:pathLst>
              </a:custGeom>
              <a:solidFill>
                <a:srgbClr val="6F2884"/>
              </a:solidFill>
            </p:spPr>
          </p:sp>
          <p:sp>
            <p:nvSpPr>
              <p:cNvPr name="TextBox 7" id="7"/>
              <p:cNvSpPr txBox="true"/>
              <p:nvPr/>
            </p:nvSpPr>
            <p:spPr>
              <a:xfrm>
                <a:off x="0" y="0"/>
                <a:ext cx="1101551" cy="266345"/>
              </a:xfrm>
              <a:prstGeom prst="rect">
                <a:avLst/>
              </a:prstGeom>
            </p:spPr>
            <p:txBody>
              <a:bodyPr anchor="ctr" rtlCol="false" tIns="50800" lIns="50800" bIns="50800" rIns="50800"/>
              <a:lstStyle/>
              <a:p>
                <a:pPr algn="ctr">
                  <a:lnSpc>
                    <a:spcPts val="2879"/>
                  </a:lnSpc>
                </a:pPr>
              </a:p>
            </p:txBody>
          </p:sp>
        </p:grpSp>
        <p:grpSp>
          <p:nvGrpSpPr>
            <p:cNvPr name="Group 8" id="8"/>
            <p:cNvGrpSpPr/>
            <p:nvPr/>
          </p:nvGrpSpPr>
          <p:grpSpPr>
            <a:xfrm rot="0">
              <a:off x="9072259" y="2630794"/>
              <a:ext cx="4311982" cy="1042596"/>
              <a:chOff x="0" y="0"/>
              <a:chExt cx="1101551" cy="266345"/>
            </a:xfrm>
          </p:grpSpPr>
          <p:sp>
            <p:nvSpPr>
              <p:cNvPr name="Freeform 9" id="9"/>
              <p:cNvSpPr/>
              <p:nvPr/>
            </p:nvSpPr>
            <p:spPr>
              <a:xfrm flipH="false" flipV="false" rot="0">
                <a:off x="0" y="0"/>
                <a:ext cx="1101551" cy="266345"/>
              </a:xfrm>
              <a:custGeom>
                <a:avLst/>
                <a:gdLst/>
                <a:ahLst/>
                <a:cxnLst/>
                <a:rect r="r" b="b" t="t" l="l"/>
                <a:pathLst>
                  <a:path h="266345" w="1101551">
                    <a:moveTo>
                      <a:pt x="0" y="0"/>
                    </a:moveTo>
                    <a:lnTo>
                      <a:pt x="1101551" y="0"/>
                    </a:lnTo>
                    <a:lnTo>
                      <a:pt x="1101551" y="266345"/>
                    </a:lnTo>
                    <a:lnTo>
                      <a:pt x="0" y="266345"/>
                    </a:lnTo>
                    <a:close/>
                  </a:path>
                </a:pathLst>
              </a:custGeom>
              <a:solidFill>
                <a:srgbClr val="BB6FCF"/>
              </a:solidFill>
            </p:spPr>
          </p:sp>
          <p:sp>
            <p:nvSpPr>
              <p:cNvPr name="TextBox 10" id="10"/>
              <p:cNvSpPr txBox="true"/>
              <p:nvPr/>
            </p:nvSpPr>
            <p:spPr>
              <a:xfrm>
                <a:off x="0" y="0"/>
                <a:ext cx="1101551" cy="266345"/>
              </a:xfrm>
              <a:prstGeom prst="rect">
                <a:avLst/>
              </a:prstGeom>
            </p:spPr>
            <p:txBody>
              <a:bodyPr anchor="ctr" rtlCol="false" tIns="50800" lIns="50800" bIns="50800" rIns="50800"/>
              <a:lstStyle/>
              <a:p>
                <a:pPr algn="ctr">
                  <a:lnSpc>
                    <a:spcPts val="2879"/>
                  </a:lnSpc>
                </a:pPr>
              </a:p>
            </p:txBody>
          </p:sp>
        </p:grpSp>
        <p:grpSp>
          <p:nvGrpSpPr>
            <p:cNvPr name="Group 11" id="11"/>
            <p:cNvGrpSpPr/>
            <p:nvPr/>
          </p:nvGrpSpPr>
          <p:grpSpPr>
            <a:xfrm rot="0">
              <a:off x="4730764" y="2630794"/>
              <a:ext cx="4311982" cy="1042596"/>
              <a:chOff x="0" y="0"/>
              <a:chExt cx="1101551" cy="266345"/>
            </a:xfrm>
          </p:grpSpPr>
          <p:sp>
            <p:nvSpPr>
              <p:cNvPr name="Freeform 12" id="12"/>
              <p:cNvSpPr/>
              <p:nvPr/>
            </p:nvSpPr>
            <p:spPr>
              <a:xfrm flipH="false" flipV="false" rot="0">
                <a:off x="0" y="0"/>
                <a:ext cx="1101551" cy="266345"/>
              </a:xfrm>
              <a:custGeom>
                <a:avLst/>
                <a:gdLst/>
                <a:ahLst/>
                <a:cxnLst/>
                <a:rect r="r" b="b" t="t" l="l"/>
                <a:pathLst>
                  <a:path h="266345" w="1101551">
                    <a:moveTo>
                      <a:pt x="0" y="0"/>
                    </a:moveTo>
                    <a:lnTo>
                      <a:pt x="1101551" y="0"/>
                    </a:lnTo>
                    <a:lnTo>
                      <a:pt x="1101551" y="266345"/>
                    </a:lnTo>
                    <a:lnTo>
                      <a:pt x="0" y="266345"/>
                    </a:lnTo>
                    <a:close/>
                  </a:path>
                </a:pathLst>
              </a:custGeom>
              <a:solidFill>
                <a:srgbClr val="944BA9"/>
              </a:solidFill>
            </p:spPr>
          </p:sp>
          <p:sp>
            <p:nvSpPr>
              <p:cNvPr name="TextBox 13" id="13"/>
              <p:cNvSpPr txBox="true"/>
              <p:nvPr/>
            </p:nvSpPr>
            <p:spPr>
              <a:xfrm>
                <a:off x="0" y="0"/>
                <a:ext cx="1101551" cy="266345"/>
              </a:xfrm>
              <a:prstGeom prst="rect">
                <a:avLst/>
              </a:prstGeom>
            </p:spPr>
            <p:txBody>
              <a:bodyPr anchor="ctr" rtlCol="false" tIns="50800" lIns="50800" bIns="50800" rIns="50800"/>
              <a:lstStyle/>
              <a:p>
                <a:pPr algn="ctr">
                  <a:lnSpc>
                    <a:spcPts val="2879"/>
                  </a:lnSpc>
                </a:pPr>
              </a:p>
            </p:txBody>
          </p:sp>
        </p:grpSp>
        <p:grpSp>
          <p:nvGrpSpPr>
            <p:cNvPr name="Group 14" id="14"/>
            <p:cNvGrpSpPr/>
            <p:nvPr/>
          </p:nvGrpSpPr>
          <p:grpSpPr>
            <a:xfrm rot="0">
              <a:off x="13413754" y="2630794"/>
              <a:ext cx="4311982" cy="1042596"/>
              <a:chOff x="0" y="0"/>
              <a:chExt cx="1101551" cy="266345"/>
            </a:xfrm>
          </p:grpSpPr>
          <p:sp>
            <p:nvSpPr>
              <p:cNvPr name="Freeform 15" id="15"/>
              <p:cNvSpPr/>
              <p:nvPr/>
            </p:nvSpPr>
            <p:spPr>
              <a:xfrm flipH="false" flipV="false" rot="0">
                <a:off x="0" y="0"/>
                <a:ext cx="1101551" cy="266345"/>
              </a:xfrm>
              <a:custGeom>
                <a:avLst/>
                <a:gdLst/>
                <a:ahLst/>
                <a:cxnLst/>
                <a:rect r="r" b="b" t="t" l="l"/>
                <a:pathLst>
                  <a:path h="266345" w="1101551">
                    <a:moveTo>
                      <a:pt x="0" y="0"/>
                    </a:moveTo>
                    <a:lnTo>
                      <a:pt x="1101551" y="0"/>
                    </a:lnTo>
                    <a:lnTo>
                      <a:pt x="1101551" y="266345"/>
                    </a:lnTo>
                    <a:lnTo>
                      <a:pt x="0" y="266345"/>
                    </a:lnTo>
                    <a:close/>
                  </a:path>
                </a:pathLst>
              </a:custGeom>
              <a:solidFill>
                <a:srgbClr val="E294F7"/>
              </a:solidFill>
            </p:spPr>
          </p:sp>
          <p:sp>
            <p:nvSpPr>
              <p:cNvPr name="TextBox 16" id="16"/>
              <p:cNvSpPr txBox="true"/>
              <p:nvPr/>
            </p:nvSpPr>
            <p:spPr>
              <a:xfrm>
                <a:off x="0" y="0"/>
                <a:ext cx="1101551" cy="266345"/>
              </a:xfrm>
              <a:prstGeom prst="rect">
                <a:avLst/>
              </a:prstGeom>
            </p:spPr>
            <p:txBody>
              <a:bodyPr anchor="ctr" rtlCol="false" tIns="50800" lIns="50800" bIns="50800" rIns="50800"/>
              <a:lstStyle/>
              <a:p>
                <a:pPr algn="ctr">
                  <a:lnSpc>
                    <a:spcPts val="2879"/>
                  </a:lnSpc>
                </a:pPr>
              </a:p>
            </p:txBody>
          </p:sp>
        </p:grpSp>
        <p:sp>
          <p:nvSpPr>
            <p:cNvPr name="AutoShape 17" id="17"/>
            <p:cNvSpPr/>
            <p:nvPr/>
          </p:nvSpPr>
          <p:spPr>
            <a:xfrm flipH="true">
              <a:off x="412465" y="3673391"/>
              <a:ext cx="0" cy="1869364"/>
            </a:xfrm>
            <a:prstGeom prst="line">
              <a:avLst/>
            </a:prstGeom>
            <a:ln cap="flat" w="38100">
              <a:solidFill>
                <a:srgbClr val="8E93A9"/>
              </a:solidFill>
              <a:prstDash val="solid"/>
              <a:headEnd type="none" len="sm" w="sm"/>
              <a:tailEnd type="none" len="sm" w="sm"/>
            </a:ln>
          </p:spPr>
        </p:sp>
        <p:sp>
          <p:nvSpPr>
            <p:cNvPr name="TextBox 18" id="18"/>
            <p:cNvSpPr txBox="true"/>
            <p:nvPr/>
          </p:nvSpPr>
          <p:spPr>
            <a:xfrm rot="0">
              <a:off x="858458" y="4017898"/>
              <a:ext cx="3373604" cy="1162050"/>
            </a:xfrm>
            <a:prstGeom prst="rect">
              <a:avLst/>
            </a:prstGeom>
          </p:spPr>
          <p:txBody>
            <a:bodyPr anchor="t" rtlCol="false" tIns="0" lIns="0" bIns="0" rIns="0">
              <a:spAutoFit/>
            </a:bodyPr>
            <a:lstStyle/>
            <a:p>
              <a:pPr algn="l">
                <a:lnSpc>
                  <a:spcPts val="2279"/>
                </a:lnSpc>
              </a:pPr>
              <a:r>
                <a:rPr lang="en-US" sz="1899">
                  <a:solidFill>
                    <a:srgbClr val="000000"/>
                  </a:solidFill>
                  <a:latin typeface="Poppins"/>
                  <a:ea typeface="Poppins"/>
                  <a:cs typeface="Poppins"/>
                  <a:sym typeface="Poppins"/>
                </a:rPr>
                <a:t>Uploaded all CSV files to Google BigQuery</a:t>
              </a:r>
            </a:p>
          </p:txBody>
        </p:sp>
        <p:grpSp>
          <p:nvGrpSpPr>
            <p:cNvPr name="Group 19" id="19"/>
            <p:cNvGrpSpPr/>
            <p:nvPr/>
          </p:nvGrpSpPr>
          <p:grpSpPr>
            <a:xfrm rot="0">
              <a:off x="0" y="5370448"/>
              <a:ext cx="824930" cy="82493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54"/>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219300" y="5602598"/>
              <a:ext cx="386331" cy="360630"/>
            </a:xfrm>
            <a:prstGeom prst="rect">
              <a:avLst/>
            </a:prstGeom>
          </p:spPr>
          <p:txBody>
            <a:bodyPr anchor="t" rtlCol="false" tIns="0" lIns="0" bIns="0" rIns="0">
              <a:spAutoFit/>
            </a:bodyPr>
            <a:lstStyle/>
            <a:p>
              <a:pPr algn="ctr">
                <a:lnSpc>
                  <a:spcPts val="1980"/>
                </a:lnSpc>
              </a:pPr>
              <a:r>
                <a:rPr lang="en-US" b="true" sz="1800" spc="-72">
                  <a:solidFill>
                    <a:srgbClr val="6F2884"/>
                  </a:solidFill>
                  <a:latin typeface="Poppins Bold"/>
                  <a:ea typeface="Poppins Bold"/>
                  <a:cs typeface="Poppins Bold"/>
                  <a:sym typeface="Poppins Bold"/>
                </a:rPr>
                <a:t>01</a:t>
              </a:r>
            </a:p>
          </p:txBody>
        </p:sp>
        <p:grpSp>
          <p:nvGrpSpPr>
            <p:cNvPr name="Group 23" id="23"/>
            <p:cNvGrpSpPr/>
            <p:nvPr/>
          </p:nvGrpSpPr>
          <p:grpSpPr>
            <a:xfrm rot="0">
              <a:off x="4288786" y="0"/>
              <a:ext cx="824930" cy="82493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54"/>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4508086" y="232150"/>
              <a:ext cx="386331" cy="360630"/>
            </a:xfrm>
            <a:prstGeom prst="rect">
              <a:avLst/>
            </a:prstGeom>
          </p:spPr>
          <p:txBody>
            <a:bodyPr anchor="t" rtlCol="false" tIns="0" lIns="0" bIns="0" rIns="0">
              <a:spAutoFit/>
            </a:bodyPr>
            <a:lstStyle/>
            <a:p>
              <a:pPr algn="ctr">
                <a:lnSpc>
                  <a:spcPts val="1980"/>
                </a:lnSpc>
              </a:pPr>
              <a:r>
                <a:rPr lang="en-US" b="true" sz="1800" spc="-72">
                  <a:solidFill>
                    <a:srgbClr val="6F2884"/>
                  </a:solidFill>
                  <a:latin typeface="Poppins Bold"/>
                  <a:ea typeface="Poppins Bold"/>
                  <a:cs typeface="Poppins Bold"/>
                  <a:sym typeface="Poppins Bold"/>
                </a:rPr>
                <a:t>02</a:t>
              </a:r>
            </a:p>
          </p:txBody>
        </p:sp>
        <p:grpSp>
          <p:nvGrpSpPr>
            <p:cNvPr name="Group 27" id="27"/>
            <p:cNvGrpSpPr/>
            <p:nvPr/>
          </p:nvGrpSpPr>
          <p:grpSpPr>
            <a:xfrm rot="0">
              <a:off x="12971776" y="0"/>
              <a:ext cx="824930" cy="82493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54"/>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3191075" y="232150"/>
              <a:ext cx="386331" cy="360630"/>
            </a:xfrm>
            <a:prstGeom prst="rect">
              <a:avLst/>
            </a:prstGeom>
          </p:spPr>
          <p:txBody>
            <a:bodyPr anchor="t" rtlCol="false" tIns="0" lIns="0" bIns="0" rIns="0">
              <a:spAutoFit/>
            </a:bodyPr>
            <a:lstStyle/>
            <a:p>
              <a:pPr algn="ctr">
                <a:lnSpc>
                  <a:spcPts val="1980"/>
                </a:lnSpc>
              </a:pPr>
              <a:r>
                <a:rPr lang="en-US" b="true" sz="1800" spc="-72">
                  <a:solidFill>
                    <a:srgbClr val="6F2884"/>
                  </a:solidFill>
                  <a:latin typeface="Poppins Bold"/>
                  <a:ea typeface="Poppins Bold"/>
                  <a:cs typeface="Poppins Bold"/>
                  <a:sym typeface="Poppins Bold"/>
                </a:rPr>
                <a:t>04</a:t>
              </a:r>
            </a:p>
          </p:txBody>
        </p:sp>
        <p:grpSp>
          <p:nvGrpSpPr>
            <p:cNvPr name="Group 31" id="31"/>
            <p:cNvGrpSpPr/>
            <p:nvPr/>
          </p:nvGrpSpPr>
          <p:grpSpPr>
            <a:xfrm rot="0">
              <a:off x="8630281" y="5370448"/>
              <a:ext cx="824930" cy="82493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54"/>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8864337" y="5602598"/>
              <a:ext cx="386331" cy="360630"/>
            </a:xfrm>
            <a:prstGeom prst="rect">
              <a:avLst/>
            </a:prstGeom>
          </p:spPr>
          <p:txBody>
            <a:bodyPr anchor="t" rtlCol="false" tIns="0" lIns="0" bIns="0" rIns="0">
              <a:spAutoFit/>
            </a:bodyPr>
            <a:lstStyle/>
            <a:p>
              <a:pPr algn="ctr">
                <a:lnSpc>
                  <a:spcPts val="1980"/>
                </a:lnSpc>
              </a:pPr>
              <a:r>
                <a:rPr lang="en-US" b="true" sz="1800" spc="-72">
                  <a:solidFill>
                    <a:srgbClr val="6F2884"/>
                  </a:solidFill>
                  <a:latin typeface="Poppins Bold"/>
                  <a:ea typeface="Poppins Bold"/>
                  <a:cs typeface="Poppins Bold"/>
                  <a:sym typeface="Poppins Bold"/>
                </a:rPr>
                <a:t>03</a:t>
              </a:r>
            </a:p>
          </p:txBody>
        </p:sp>
        <p:sp>
          <p:nvSpPr>
            <p:cNvPr name="TextBox 35" id="35"/>
            <p:cNvSpPr txBox="true"/>
            <p:nvPr/>
          </p:nvSpPr>
          <p:spPr>
            <a:xfrm rot="0">
              <a:off x="5271433" y="625354"/>
              <a:ext cx="3373604" cy="1543050"/>
            </a:xfrm>
            <a:prstGeom prst="rect">
              <a:avLst/>
            </a:prstGeom>
          </p:spPr>
          <p:txBody>
            <a:bodyPr anchor="t" rtlCol="false" tIns="0" lIns="0" bIns="0" rIns="0">
              <a:spAutoFit/>
            </a:bodyPr>
            <a:lstStyle/>
            <a:p>
              <a:pPr algn="l">
                <a:lnSpc>
                  <a:spcPts val="2279"/>
                </a:lnSpc>
              </a:pPr>
              <a:r>
                <a:rPr lang="en-US" sz="1899">
                  <a:solidFill>
                    <a:srgbClr val="000000"/>
                  </a:solidFill>
                  <a:latin typeface="Poppins"/>
                  <a:ea typeface="Poppins"/>
                  <a:cs typeface="Poppins"/>
                  <a:sym typeface="Poppins"/>
                </a:rPr>
                <a:t>Sanity Check &amp; Data Cleaning using BigQuery (SQL) and Python</a:t>
              </a:r>
            </a:p>
          </p:txBody>
        </p:sp>
        <p:sp>
          <p:nvSpPr>
            <p:cNvPr name="TextBox 36" id="36"/>
            <p:cNvSpPr txBox="true"/>
            <p:nvPr/>
          </p:nvSpPr>
          <p:spPr>
            <a:xfrm rot="0">
              <a:off x="9615546" y="4017898"/>
              <a:ext cx="4901143" cy="1543050"/>
            </a:xfrm>
            <a:prstGeom prst="rect">
              <a:avLst/>
            </a:prstGeom>
          </p:spPr>
          <p:txBody>
            <a:bodyPr anchor="t" rtlCol="false" tIns="0" lIns="0" bIns="0" rIns="0">
              <a:spAutoFit/>
            </a:bodyPr>
            <a:lstStyle/>
            <a:p>
              <a:pPr algn="l">
                <a:lnSpc>
                  <a:spcPts val="2279"/>
                </a:lnSpc>
              </a:pPr>
              <a:r>
                <a:rPr lang="en-US" sz="1899">
                  <a:solidFill>
                    <a:srgbClr val="000000"/>
                  </a:solidFill>
                  <a:latin typeface="Poppins"/>
                  <a:ea typeface="Poppins"/>
                  <a:cs typeface="Poppins"/>
                  <a:sym typeface="Poppins"/>
                </a:rPr>
                <a:t>Aggregated and joined data by merging transaction, product, and branch tables, and calculated key metrics</a:t>
              </a:r>
            </a:p>
          </p:txBody>
        </p:sp>
        <p:sp>
          <p:nvSpPr>
            <p:cNvPr name="TextBox 37" id="37"/>
            <p:cNvSpPr txBox="true"/>
            <p:nvPr/>
          </p:nvSpPr>
          <p:spPr>
            <a:xfrm rot="0">
              <a:off x="14085113" y="393415"/>
              <a:ext cx="3373604" cy="1924050"/>
            </a:xfrm>
            <a:prstGeom prst="rect">
              <a:avLst/>
            </a:prstGeom>
          </p:spPr>
          <p:txBody>
            <a:bodyPr anchor="t" rtlCol="false" tIns="0" lIns="0" bIns="0" rIns="0">
              <a:spAutoFit/>
            </a:bodyPr>
            <a:lstStyle/>
            <a:p>
              <a:pPr algn="l">
                <a:lnSpc>
                  <a:spcPts val="2279"/>
                </a:lnSpc>
              </a:pPr>
              <a:r>
                <a:rPr lang="en-US" sz="1899">
                  <a:solidFill>
                    <a:srgbClr val="000000"/>
                  </a:solidFill>
                  <a:latin typeface="Poppins"/>
                  <a:ea typeface="Poppins"/>
                  <a:cs typeface="Poppins"/>
                  <a:sym typeface="Poppins"/>
                </a:rPr>
                <a:t>Built an interactive dashboard using Looker Studio and extracted business insights</a:t>
              </a:r>
            </a:p>
          </p:txBody>
        </p:sp>
        <p:sp>
          <p:nvSpPr>
            <p:cNvPr name="AutoShape 38" id="38"/>
            <p:cNvSpPr/>
            <p:nvPr/>
          </p:nvSpPr>
          <p:spPr>
            <a:xfrm flipH="true">
              <a:off x="4720301" y="824930"/>
              <a:ext cx="0" cy="1869364"/>
            </a:xfrm>
            <a:prstGeom prst="line">
              <a:avLst/>
            </a:prstGeom>
            <a:ln cap="flat" w="38100">
              <a:solidFill>
                <a:srgbClr val="8E93A9"/>
              </a:solidFill>
              <a:prstDash val="solid"/>
              <a:headEnd type="none" len="sm" w="sm"/>
              <a:tailEnd type="none" len="sm" w="sm"/>
            </a:ln>
          </p:spPr>
        </p:sp>
        <p:sp>
          <p:nvSpPr>
            <p:cNvPr name="AutoShape 39" id="39"/>
            <p:cNvSpPr/>
            <p:nvPr/>
          </p:nvSpPr>
          <p:spPr>
            <a:xfrm flipH="true">
              <a:off x="9042746" y="3661066"/>
              <a:ext cx="0" cy="1869364"/>
            </a:xfrm>
            <a:prstGeom prst="line">
              <a:avLst/>
            </a:prstGeom>
            <a:ln cap="flat" w="38100">
              <a:solidFill>
                <a:srgbClr val="8E93A9"/>
              </a:solidFill>
              <a:prstDash val="solid"/>
              <a:headEnd type="none" len="sm" w="sm"/>
              <a:tailEnd type="none" len="sm" w="sm"/>
            </a:ln>
          </p:spPr>
        </p:sp>
        <p:sp>
          <p:nvSpPr>
            <p:cNvPr name="AutoShape 40" id="40"/>
            <p:cNvSpPr/>
            <p:nvPr/>
          </p:nvSpPr>
          <p:spPr>
            <a:xfrm>
              <a:off x="13403291" y="824930"/>
              <a:ext cx="0" cy="1869364"/>
            </a:xfrm>
            <a:prstGeom prst="line">
              <a:avLst/>
            </a:prstGeom>
            <a:ln cap="flat" w="38100">
              <a:solidFill>
                <a:srgbClr val="8E93A9"/>
              </a:solidFill>
              <a:prstDash val="solid"/>
              <a:headEnd type="none" len="sm" w="sm"/>
              <a:tailEnd type="none" len="sm" w="sm"/>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89744" y="585851"/>
            <a:ext cx="2030254" cy="885698"/>
          </a:xfrm>
          <a:custGeom>
            <a:avLst/>
            <a:gdLst/>
            <a:ahLst/>
            <a:cxnLst/>
            <a:rect r="r" b="b" t="t" l="l"/>
            <a:pathLst>
              <a:path h="885698" w="2030254">
                <a:moveTo>
                  <a:pt x="0" y="0"/>
                </a:moveTo>
                <a:lnTo>
                  <a:pt x="2030254" y="0"/>
                </a:lnTo>
                <a:lnTo>
                  <a:pt x="2030254" y="885698"/>
                </a:lnTo>
                <a:lnTo>
                  <a:pt x="0" y="885698"/>
                </a:lnTo>
                <a:lnTo>
                  <a:pt x="0" y="0"/>
                </a:lnTo>
                <a:close/>
              </a:path>
            </a:pathLst>
          </a:custGeom>
          <a:blipFill>
            <a:blip r:embed="rId2"/>
            <a:stretch>
              <a:fillRect l="0" t="0" r="0" b="0"/>
            </a:stretch>
          </a:blipFill>
        </p:spPr>
      </p:sp>
      <p:sp>
        <p:nvSpPr>
          <p:cNvPr name="TextBox 3" id="3"/>
          <p:cNvSpPr txBox="true"/>
          <p:nvPr/>
        </p:nvSpPr>
        <p:spPr>
          <a:xfrm rot="0">
            <a:off x="2998256" y="987959"/>
            <a:ext cx="12291487" cy="1853079"/>
          </a:xfrm>
          <a:prstGeom prst="rect">
            <a:avLst/>
          </a:prstGeom>
        </p:spPr>
        <p:txBody>
          <a:bodyPr anchor="t" rtlCol="false" tIns="0" lIns="0" bIns="0" rIns="0">
            <a:spAutoFit/>
          </a:bodyPr>
          <a:lstStyle/>
          <a:p>
            <a:pPr algn="ctr">
              <a:lnSpc>
                <a:spcPts val="7039"/>
              </a:lnSpc>
            </a:pPr>
            <a:r>
              <a:rPr lang="en-US" b="true" sz="6399" spc="-255">
                <a:solidFill>
                  <a:srgbClr val="6F2884"/>
                </a:solidFill>
                <a:latin typeface="Poppins Bold"/>
                <a:ea typeface="Poppins Bold"/>
                <a:cs typeface="Poppins Bold"/>
                <a:sym typeface="Poppins Bold"/>
              </a:rPr>
              <a:t>Dataset &amp; Entity Relationship Diagram</a:t>
            </a:r>
          </a:p>
        </p:txBody>
      </p:sp>
      <p:sp>
        <p:nvSpPr>
          <p:cNvPr name="Freeform 4" id="4"/>
          <p:cNvSpPr/>
          <p:nvPr/>
        </p:nvSpPr>
        <p:spPr>
          <a:xfrm flipH="false" flipV="false" rot="0">
            <a:off x="7153188" y="3474388"/>
            <a:ext cx="10214414" cy="5783912"/>
          </a:xfrm>
          <a:custGeom>
            <a:avLst/>
            <a:gdLst/>
            <a:ahLst/>
            <a:cxnLst/>
            <a:rect r="r" b="b" t="t" l="l"/>
            <a:pathLst>
              <a:path h="5783912" w="10214414">
                <a:moveTo>
                  <a:pt x="0" y="0"/>
                </a:moveTo>
                <a:lnTo>
                  <a:pt x="10214414" y="0"/>
                </a:lnTo>
                <a:lnTo>
                  <a:pt x="10214414" y="5783912"/>
                </a:lnTo>
                <a:lnTo>
                  <a:pt x="0" y="5783912"/>
                </a:lnTo>
                <a:lnTo>
                  <a:pt x="0" y="0"/>
                </a:lnTo>
                <a:close/>
              </a:path>
            </a:pathLst>
          </a:custGeom>
          <a:blipFill>
            <a:blip r:embed="rId3"/>
            <a:stretch>
              <a:fillRect l="0" t="0" r="0" b="0"/>
            </a:stretch>
          </a:blipFill>
        </p:spPr>
      </p:sp>
      <p:grpSp>
        <p:nvGrpSpPr>
          <p:cNvPr name="Group 5" id="5"/>
          <p:cNvGrpSpPr/>
          <p:nvPr/>
        </p:nvGrpSpPr>
        <p:grpSpPr>
          <a:xfrm rot="0">
            <a:off x="920398" y="4034411"/>
            <a:ext cx="5645428" cy="4544267"/>
            <a:chOff x="0" y="0"/>
            <a:chExt cx="1586785" cy="1277277"/>
          </a:xfrm>
        </p:grpSpPr>
        <p:sp>
          <p:nvSpPr>
            <p:cNvPr name="Freeform 6" id="6"/>
            <p:cNvSpPr/>
            <p:nvPr/>
          </p:nvSpPr>
          <p:spPr>
            <a:xfrm flipH="false" flipV="false" rot="0">
              <a:off x="0" y="0"/>
              <a:ext cx="1586785" cy="1277277"/>
            </a:xfrm>
            <a:custGeom>
              <a:avLst/>
              <a:gdLst/>
              <a:ahLst/>
              <a:cxnLst/>
              <a:rect r="r" b="b" t="t" l="l"/>
              <a:pathLst>
                <a:path h="1277277" w="1586785">
                  <a:moveTo>
                    <a:pt x="95995" y="0"/>
                  </a:moveTo>
                  <a:lnTo>
                    <a:pt x="1490789" y="0"/>
                  </a:lnTo>
                  <a:cubicBezTo>
                    <a:pt x="1543806" y="0"/>
                    <a:pt x="1586785" y="42979"/>
                    <a:pt x="1586785" y="95995"/>
                  </a:cubicBezTo>
                  <a:lnTo>
                    <a:pt x="1586785" y="1181281"/>
                  </a:lnTo>
                  <a:cubicBezTo>
                    <a:pt x="1586785" y="1234298"/>
                    <a:pt x="1543806" y="1277277"/>
                    <a:pt x="1490789" y="1277277"/>
                  </a:cubicBezTo>
                  <a:lnTo>
                    <a:pt x="95995" y="1277277"/>
                  </a:lnTo>
                  <a:cubicBezTo>
                    <a:pt x="42979" y="1277277"/>
                    <a:pt x="0" y="1234298"/>
                    <a:pt x="0" y="1181281"/>
                  </a:cubicBezTo>
                  <a:lnTo>
                    <a:pt x="0" y="95995"/>
                  </a:lnTo>
                  <a:cubicBezTo>
                    <a:pt x="0" y="42979"/>
                    <a:pt x="42979" y="0"/>
                    <a:pt x="95995" y="0"/>
                  </a:cubicBezTo>
                  <a:close/>
                </a:path>
              </a:pathLst>
            </a:custGeom>
            <a:solidFill>
              <a:srgbClr val="6F2884"/>
            </a:solidFill>
            <a:ln w="19050" cap="rnd">
              <a:solidFill>
                <a:srgbClr val="F9F9F9"/>
              </a:solidFill>
              <a:prstDash val="solid"/>
              <a:round/>
            </a:ln>
          </p:spPr>
        </p:sp>
        <p:sp>
          <p:nvSpPr>
            <p:cNvPr name="TextBox 7" id="7"/>
            <p:cNvSpPr txBox="true"/>
            <p:nvPr/>
          </p:nvSpPr>
          <p:spPr>
            <a:xfrm>
              <a:off x="0" y="-38100"/>
              <a:ext cx="1586785" cy="131537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82666" y="7237132"/>
            <a:ext cx="605968" cy="759835"/>
          </a:xfrm>
          <a:custGeom>
            <a:avLst/>
            <a:gdLst/>
            <a:ahLst/>
            <a:cxnLst/>
            <a:rect r="r" b="b" t="t" l="l"/>
            <a:pathLst>
              <a:path h="759835" w="605968">
                <a:moveTo>
                  <a:pt x="0" y="0"/>
                </a:moveTo>
                <a:lnTo>
                  <a:pt x="605969" y="0"/>
                </a:lnTo>
                <a:lnTo>
                  <a:pt x="605969" y="759835"/>
                </a:lnTo>
                <a:lnTo>
                  <a:pt x="0" y="759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82666" y="4616122"/>
            <a:ext cx="682017" cy="713220"/>
          </a:xfrm>
          <a:custGeom>
            <a:avLst/>
            <a:gdLst/>
            <a:ahLst/>
            <a:cxnLst/>
            <a:rect r="r" b="b" t="t" l="l"/>
            <a:pathLst>
              <a:path h="713220" w="682017">
                <a:moveTo>
                  <a:pt x="0" y="0"/>
                </a:moveTo>
                <a:lnTo>
                  <a:pt x="682017" y="0"/>
                </a:lnTo>
                <a:lnTo>
                  <a:pt x="682017" y="713220"/>
                </a:lnTo>
                <a:lnTo>
                  <a:pt x="0" y="7132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269809" y="4633848"/>
            <a:ext cx="3833747" cy="677768"/>
          </a:xfrm>
          <a:prstGeom prst="rect">
            <a:avLst/>
          </a:prstGeom>
        </p:spPr>
        <p:txBody>
          <a:bodyPr anchor="t" rtlCol="false" tIns="0" lIns="0" bIns="0" rIns="0">
            <a:spAutoFit/>
          </a:bodyPr>
          <a:lstStyle/>
          <a:p>
            <a:pPr algn="l">
              <a:lnSpc>
                <a:spcPts val="1759"/>
              </a:lnSpc>
            </a:pPr>
            <a:r>
              <a:rPr lang="en-US" sz="1599" spc="-63" b="true">
                <a:solidFill>
                  <a:srgbClr val="FFFFFF"/>
                </a:solidFill>
                <a:latin typeface="Poppins Bold"/>
                <a:ea typeface="Poppins Bold"/>
                <a:cs typeface="Poppins Bold"/>
                <a:sym typeface="Poppins Bold"/>
              </a:rPr>
              <a:t>kf_product:</a:t>
            </a:r>
            <a:r>
              <a:rPr lang="en-US" sz="1599" spc="-63">
                <a:solidFill>
                  <a:srgbClr val="FFFFFF"/>
                </a:solidFill>
                <a:latin typeface="Poppins"/>
                <a:ea typeface="Poppins"/>
                <a:cs typeface="Poppins"/>
                <a:sym typeface="Poppins"/>
              </a:rPr>
              <a:t>  provides product names, categories, and corresponding base prices</a:t>
            </a:r>
          </a:p>
        </p:txBody>
      </p:sp>
      <p:sp>
        <p:nvSpPr>
          <p:cNvPr name="Freeform 11" id="11"/>
          <p:cNvSpPr/>
          <p:nvPr/>
        </p:nvSpPr>
        <p:spPr>
          <a:xfrm flipH="false" flipV="false" rot="0">
            <a:off x="1382666" y="5504067"/>
            <a:ext cx="669257" cy="669257"/>
          </a:xfrm>
          <a:custGeom>
            <a:avLst/>
            <a:gdLst/>
            <a:ahLst/>
            <a:cxnLst/>
            <a:rect r="r" b="b" t="t" l="l"/>
            <a:pathLst>
              <a:path h="669257" w="669257">
                <a:moveTo>
                  <a:pt x="0" y="0"/>
                </a:moveTo>
                <a:lnTo>
                  <a:pt x="669257" y="0"/>
                </a:lnTo>
                <a:lnTo>
                  <a:pt x="669257" y="669257"/>
                </a:lnTo>
                <a:lnTo>
                  <a:pt x="0" y="6692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2269809" y="5642591"/>
            <a:ext cx="3833747" cy="458619"/>
          </a:xfrm>
          <a:prstGeom prst="rect">
            <a:avLst/>
          </a:prstGeom>
        </p:spPr>
        <p:txBody>
          <a:bodyPr anchor="t" rtlCol="false" tIns="0" lIns="0" bIns="0" rIns="0">
            <a:spAutoFit/>
          </a:bodyPr>
          <a:lstStyle/>
          <a:p>
            <a:pPr algn="l">
              <a:lnSpc>
                <a:spcPts val="1759"/>
              </a:lnSpc>
            </a:pPr>
            <a:r>
              <a:rPr lang="en-US" sz="1599" spc="-63" b="true">
                <a:solidFill>
                  <a:srgbClr val="FFFFFF"/>
                </a:solidFill>
                <a:latin typeface="Poppins Bold"/>
                <a:ea typeface="Poppins Bold"/>
                <a:cs typeface="Poppins Bold"/>
                <a:sym typeface="Poppins Bold"/>
              </a:rPr>
              <a:t>kf_kantor_cabang</a:t>
            </a:r>
            <a:r>
              <a:rPr lang="en-US" sz="1599" spc="-63">
                <a:solidFill>
                  <a:srgbClr val="FFFFFF"/>
                </a:solidFill>
                <a:latin typeface="Poppins"/>
                <a:ea typeface="Poppins"/>
                <a:cs typeface="Poppins"/>
                <a:sym typeface="Poppins"/>
              </a:rPr>
              <a:t>: branch-level data including location and ratings</a:t>
            </a:r>
          </a:p>
        </p:txBody>
      </p:sp>
      <p:sp>
        <p:nvSpPr>
          <p:cNvPr name="Freeform 13" id="13"/>
          <p:cNvSpPr/>
          <p:nvPr/>
        </p:nvSpPr>
        <p:spPr>
          <a:xfrm flipH="false" flipV="false" rot="0">
            <a:off x="1382666" y="6344774"/>
            <a:ext cx="720909" cy="720909"/>
          </a:xfrm>
          <a:custGeom>
            <a:avLst/>
            <a:gdLst/>
            <a:ahLst/>
            <a:cxnLst/>
            <a:rect r="r" b="b" t="t" l="l"/>
            <a:pathLst>
              <a:path h="720909" w="720909">
                <a:moveTo>
                  <a:pt x="0" y="0"/>
                </a:moveTo>
                <a:lnTo>
                  <a:pt x="720909" y="0"/>
                </a:lnTo>
                <a:lnTo>
                  <a:pt x="720909" y="720908"/>
                </a:lnTo>
                <a:lnTo>
                  <a:pt x="0" y="7209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2269809" y="6366344"/>
            <a:ext cx="3833747" cy="677768"/>
          </a:xfrm>
          <a:prstGeom prst="rect">
            <a:avLst/>
          </a:prstGeom>
        </p:spPr>
        <p:txBody>
          <a:bodyPr anchor="t" rtlCol="false" tIns="0" lIns="0" bIns="0" rIns="0">
            <a:spAutoFit/>
          </a:bodyPr>
          <a:lstStyle/>
          <a:p>
            <a:pPr algn="l">
              <a:lnSpc>
                <a:spcPts val="1759"/>
              </a:lnSpc>
            </a:pPr>
            <a:r>
              <a:rPr lang="en-US" sz="1599" spc="-63" b="true">
                <a:solidFill>
                  <a:srgbClr val="FFFFFF"/>
                </a:solidFill>
                <a:latin typeface="Poppins Bold"/>
                <a:ea typeface="Poppins Bold"/>
                <a:cs typeface="Poppins Bold"/>
                <a:sym typeface="Poppins Bold"/>
              </a:rPr>
              <a:t>kf_inventory</a:t>
            </a:r>
            <a:r>
              <a:rPr lang="en-US" sz="1599" spc="-63">
                <a:solidFill>
                  <a:srgbClr val="FFFFFF"/>
                </a:solidFill>
                <a:latin typeface="Poppins"/>
                <a:ea typeface="Poppins"/>
                <a:cs typeface="Poppins"/>
                <a:sym typeface="Poppins"/>
              </a:rPr>
              <a:t>: includes stock levels per branch (excluded from analysis as it was not relevant)</a:t>
            </a:r>
          </a:p>
        </p:txBody>
      </p:sp>
      <p:sp>
        <p:nvSpPr>
          <p:cNvPr name="TextBox 15" id="15"/>
          <p:cNvSpPr txBox="true"/>
          <p:nvPr/>
        </p:nvSpPr>
        <p:spPr>
          <a:xfrm rot="0">
            <a:off x="2269809" y="7278166"/>
            <a:ext cx="3833747" cy="677768"/>
          </a:xfrm>
          <a:prstGeom prst="rect">
            <a:avLst/>
          </a:prstGeom>
        </p:spPr>
        <p:txBody>
          <a:bodyPr anchor="t" rtlCol="false" tIns="0" lIns="0" bIns="0" rIns="0">
            <a:spAutoFit/>
          </a:bodyPr>
          <a:lstStyle/>
          <a:p>
            <a:pPr algn="l">
              <a:lnSpc>
                <a:spcPts val="1759"/>
              </a:lnSpc>
            </a:pPr>
            <a:r>
              <a:rPr lang="en-US" sz="1599" spc="-63" b="true">
                <a:solidFill>
                  <a:srgbClr val="FFFFFF"/>
                </a:solidFill>
                <a:latin typeface="Poppins Bold"/>
                <a:ea typeface="Poppins Bold"/>
                <a:cs typeface="Poppins Bold"/>
                <a:sym typeface="Poppins Bold"/>
              </a:rPr>
              <a:t>kf_final_transaction</a:t>
            </a:r>
            <a:r>
              <a:rPr lang="en-US" sz="1599" spc="-63">
                <a:solidFill>
                  <a:srgbClr val="FFFFFF"/>
                </a:solidFill>
                <a:latin typeface="Poppins"/>
                <a:ea typeface="Poppins"/>
                <a:cs typeface="Poppins"/>
                <a:sym typeface="Poppins"/>
              </a:rPr>
              <a:t>: contains transactions records including price, discount, and customer ratings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123"/>
            <a:ext cx="18288000" cy="10932343"/>
          </a:xfrm>
          <a:custGeom>
            <a:avLst/>
            <a:gdLst/>
            <a:ahLst/>
            <a:cxnLst/>
            <a:rect r="r" b="b" t="t" l="l"/>
            <a:pathLst>
              <a:path h="10932343" w="18288000">
                <a:moveTo>
                  <a:pt x="0" y="0"/>
                </a:moveTo>
                <a:lnTo>
                  <a:pt x="18288000" y="0"/>
                </a:lnTo>
                <a:lnTo>
                  <a:pt x="18288000" y="10932344"/>
                </a:lnTo>
                <a:lnTo>
                  <a:pt x="0" y="10932344"/>
                </a:lnTo>
                <a:lnTo>
                  <a:pt x="0" y="0"/>
                </a:lnTo>
                <a:close/>
              </a:path>
            </a:pathLst>
          </a:custGeom>
          <a:blipFill>
            <a:blip r:embed="rId2"/>
            <a:stretch>
              <a:fillRect l="-2935" t="0" r="-2236" b="-17437"/>
            </a:stretch>
          </a:blipFill>
        </p:spPr>
      </p:sp>
      <p:grpSp>
        <p:nvGrpSpPr>
          <p:cNvPr name="Group 3" id="3"/>
          <p:cNvGrpSpPr/>
          <p:nvPr/>
        </p:nvGrpSpPr>
        <p:grpSpPr>
          <a:xfrm rot="0">
            <a:off x="-362690" y="0"/>
            <a:ext cx="38268962" cy="10464221"/>
            <a:chOff x="0" y="0"/>
            <a:chExt cx="10079068" cy="2756009"/>
          </a:xfrm>
        </p:grpSpPr>
        <p:sp>
          <p:nvSpPr>
            <p:cNvPr name="Freeform 4" id="4"/>
            <p:cNvSpPr/>
            <p:nvPr/>
          </p:nvSpPr>
          <p:spPr>
            <a:xfrm flipH="false" flipV="false" rot="0">
              <a:off x="0" y="0"/>
              <a:ext cx="10079069" cy="2756009"/>
            </a:xfrm>
            <a:custGeom>
              <a:avLst/>
              <a:gdLst/>
              <a:ahLst/>
              <a:cxnLst/>
              <a:rect r="r" b="b" t="t" l="l"/>
              <a:pathLst>
                <a:path h="2756009" w="10079069">
                  <a:moveTo>
                    <a:pt x="0" y="0"/>
                  </a:moveTo>
                  <a:lnTo>
                    <a:pt x="10079069" y="0"/>
                  </a:lnTo>
                  <a:lnTo>
                    <a:pt x="10079069" y="2756009"/>
                  </a:lnTo>
                  <a:lnTo>
                    <a:pt x="0" y="2756009"/>
                  </a:lnTo>
                  <a:close/>
                </a:path>
              </a:pathLst>
            </a:custGeom>
            <a:gradFill rotWithShape="true">
              <a:gsLst>
                <a:gs pos="0">
                  <a:srgbClr val="6F2884">
                    <a:alpha val="50500"/>
                  </a:srgbClr>
                </a:gs>
                <a:gs pos="50000">
                  <a:srgbClr val="6F2884">
                    <a:alpha val="60000"/>
                  </a:srgbClr>
                </a:gs>
                <a:gs pos="100000">
                  <a:srgbClr val="F9E4FF">
                    <a:alpha val="9000"/>
                  </a:srgbClr>
                </a:gs>
              </a:gsLst>
              <a:lin ang="0"/>
            </a:gradFill>
          </p:spPr>
        </p:sp>
        <p:sp>
          <p:nvSpPr>
            <p:cNvPr name="TextBox 5" id="5"/>
            <p:cNvSpPr txBox="true"/>
            <p:nvPr/>
          </p:nvSpPr>
          <p:spPr>
            <a:xfrm>
              <a:off x="0" y="-57150"/>
              <a:ext cx="10079068" cy="281315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682992" y="816865"/>
            <a:ext cx="7271661" cy="8830490"/>
            <a:chOff x="0" y="0"/>
            <a:chExt cx="9695548" cy="11773987"/>
          </a:xfrm>
        </p:grpSpPr>
        <p:grpSp>
          <p:nvGrpSpPr>
            <p:cNvPr name="Group 7" id="7"/>
            <p:cNvGrpSpPr/>
            <p:nvPr/>
          </p:nvGrpSpPr>
          <p:grpSpPr>
            <a:xfrm rot="0">
              <a:off x="0" y="0"/>
              <a:ext cx="9695548" cy="11773987"/>
              <a:chOff x="0" y="0"/>
              <a:chExt cx="2043877" cy="2482024"/>
            </a:xfrm>
          </p:grpSpPr>
          <p:sp>
            <p:nvSpPr>
              <p:cNvPr name="Freeform 8" id="8"/>
              <p:cNvSpPr/>
              <p:nvPr/>
            </p:nvSpPr>
            <p:spPr>
              <a:xfrm flipH="false" flipV="false" rot="0">
                <a:off x="0" y="0"/>
                <a:ext cx="2043877" cy="2482024"/>
              </a:xfrm>
              <a:custGeom>
                <a:avLst/>
                <a:gdLst/>
                <a:ahLst/>
                <a:cxnLst/>
                <a:rect r="r" b="b" t="t" l="l"/>
                <a:pathLst>
                  <a:path h="2482024" w="2043877">
                    <a:moveTo>
                      <a:pt x="76768" y="0"/>
                    </a:moveTo>
                    <a:lnTo>
                      <a:pt x="1967109" y="0"/>
                    </a:lnTo>
                    <a:cubicBezTo>
                      <a:pt x="2009507" y="0"/>
                      <a:pt x="2043877" y="34370"/>
                      <a:pt x="2043877" y="76768"/>
                    </a:cubicBezTo>
                    <a:lnTo>
                      <a:pt x="2043877" y="2405256"/>
                    </a:lnTo>
                    <a:cubicBezTo>
                      <a:pt x="2043877" y="2447654"/>
                      <a:pt x="2009507" y="2482024"/>
                      <a:pt x="1967109" y="2482024"/>
                    </a:cubicBezTo>
                    <a:lnTo>
                      <a:pt x="76768" y="2482024"/>
                    </a:lnTo>
                    <a:cubicBezTo>
                      <a:pt x="34370" y="2482024"/>
                      <a:pt x="0" y="2447654"/>
                      <a:pt x="0" y="2405256"/>
                    </a:cubicBezTo>
                    <a:lnTo>
                      <a:pt x="0" y="76768"/>
                    </a:lnTo>
                    <a:cubicBezTo>
                      <a:pt x="0" y="34370"/>
                      <a:pt x="34370" y="0"/>
                      <a:pt x="76768" y="0"/>
                    </a:cubicBezTo>
                    <a:close/>
                  </a:path>
                </a:pathLst>
              </a:custGeom>
              <a:solidFill>
                <a:srgbClr val="FFFFFF"/>
              </a:solidFill>
              <a:ln w="19050" cap="rnd">
                <a:solidFill>
                  <a:srgbClr val="F9F9F9"/>
                </a:solidFill>
                <a:prstDash val="solid"/>
                <a:round/>
              </a:ln>
            </p:spPr>
          </p:sp>
          <p:sp>
            <p:nvSpPr>
              <p:cNvPr name="TextBox 9" id="9"/>
              <p:cNvSpPr txBox="true"/>
              <p:nvPr/>
            </p:nvSpPr>
            <p:spPr>
              <a:xfrm>
                <a:off x="0" y="-38100"/>
                <a:ext cx="2043877" cy="2520124"/>
              </a:xfrm>
              <a:prstGeom prst="rect">
                <a:avLst/>
              </a:prstGeom>
            </p:spPr>
            <p:txBody>
              <a:bodyPr anchor="ctr" rtlCol="false" tIns="49317" lIns="49317" bIns="49317" rIns="49317"/>
              <a:lstStyle/>
              <a:p>
                <a:pPr algn="ctr">
                  <a:lnSpc>
                    <a:spcPts val="2659"/>
                  </a:lnSpc>
                </a:pPr>
              </a:p>
            </p:txBody>
          </p:sp>
        </p:grpSp>
        <p:sp>
          <p:nvSpPr>
            <p:cNvPr name="Freeform 10" id="10"/>
            <p:cNvSpPr/>
            <p:nvPr/>
          </p:nvSpPr>
          <p:spPr>
            <a:xfrm flipH="false" flipV="false" rot="0">
              <a:off x="667517" y="617500"/>
              <a:ext cx="8522966" cy="5687318"/>
            </a:xfrm>
            <a:custGeom>
              <a:avLst/>
              <a:gdLst/>
              <a:ahLst/>
              <a:cxnLst/>
              <a:rect r="r" b="b" t="t" l="l"/>
              <a:pathLst>
                <a:path h="5687318" w="8522966">
                  <a:moveTo>
                    <a:pt x="0" y="0"/>
                  </a:moveTo>
                  <a:lnTo>
                    <a:pt x="8522967" y="0"/>
                  </a:lnTo>
                  <a:lnTo>
                    <a:pt x="8522967" y="5687317"/>
                  </a:lnTo>
                  <a:lnTo>
                    <a:pt x="0" y="5687317"/>
                  </a:lnTo>
                  <a:lnTo>
                    <a:pt x="0" y="0"/>
                  </a:lnTo>
                  <a:close/>
                </a:path>
              </a:pathLst>
            </a:custGeom>
            <a:blipFill>
              <a:blip r:embed="rId3"/>
              <a:stretch>
                <a:fillRect l="0" t="0" r="0" b="0"/>
              </a:stretch>
            </a:blipFill>
          </p:spPr>
        </p:sp>
        <p:sp>
          <p:nvSpPr>
            <p:cNvPr name="Freeform 11" id="11"/>
            <p:cNvSpPr/>
            <p:nvPr/>
          </p:nvSpPr>
          <p:spPr>
            <a:xfrm flipH="false" flipV="false" rot="0">
              <a:off x="505064" y="6504356"/>
              <a:ext cx="8183451" cy="4652131"/>
            </a:xfrm>
            <a:custGeom>
              <a:avLst/>
              <a:gdLst/>
              <a:ahLst/>
              <a:cxnLst/>
              <a:rect r="r" b="b" t="t" l="l"/>
              <a:pathLst>
                <a:path h="4652131" w="8183451">
                  <a:moveTo>
                    <a:pt x="0" y="0"/>
                  </a:moveTo>
                  <a:lnTo>
                    <a:pt x="8183452" y="0"/>
                  </a:lnTo>
                  <a:lnTo>
                    <a:pt x="8183452" y="4652131"/>
                  </a:lnTo>
                  <a:lnTo>
                    <a:pt x="0" y="4652131"/>
                  </a:lnTo>
                  <a:lnTo>
                    <a:pt x="0" y="0"/>
                  </a:lnTo>
                  <a:close/>
                </a:path>
              </a:pathLst>
            </a:custGeom>
            <a:blipFill>
              <a:blip r:embed="rId4"/>
              <a:stretch>
                <a:fillRect l="0" t="0" r="0" b="0"/>
              </a:stretch>
            </a:blipFill>
          </p:spPr>
        </p:sp>
      </p:grpSp>
      <p:sp>
        <p:nvSpPr>
          <p:cNvPr name="TextBox 12" id="12"/>
          <p:cNvSpPr txBox="true"/>
          <p:nvPr/>
        </p:nvSpPr>
        <p:spPr>
          <a:xfrm rot="0">
            <a:off x="1028700" y="4377396"/>
            <a:ext cx="8115300" cy="835548"/>
          </a:xfrm>
          <a:prstGeom prst="rect">
            <a:avLst/>
          </a:prstGeom>
        </p:spPr>
        <p:txBody>
          <a:bodyPr anchor="t" rtlCol="false" tIns="0" lIns="0" bIns="0" rIns="0">
            <a:spAutoFit/>
          </a:bodyPr>
          <a:lstStyle/>
          <a:p>
            <a:pPr algn="l">
              <a:lnSpc>
                <a:spcPts val="6225"/>
              </a:lnSpc>
            </a:pPr>
            <a:r>
              <a:rPr lang="en-US" sz="5276" b="true">
                <a:solidFill>
                  <a:srgbClr val="FFFFFF"/>
                </a:solidFill>
                <a:latin typeface="Poppins Bold"/>
                <a:ea typeface="Poppins Bold"/>
                <a:cs typeface="Poppins Bold"/>
                <a:sym typeface="Poppins Bold"/>
              </a:rPr>
              <a:t>Data Sanity Check</a:t>
            </a:r>
          </a:p>
        </p:txBody>
      </p:sp>
      <p:sp>
        <p:nvSpPr>
          <p:cNvPr name="TextBox 13" id="13"/>
          <p:cNvSpPr txBox="true"/>
          <p:nvPr/>
        </p:nvSpPr>
        <p:spPr>
          <a:xfrm rot="0">
            <a:off x="1028700" y="5144045"/>
            <a:ext cx="8115300" cy="500883"/>
          </a:xfrm>
          <a:prstGeom prst="rect">
            <a:avLst/>
          </a:prstGeom>
        </p:spPr>
        <p:txBody>
          <a:bodyPr anchor="t" rtlCol="false" tIns="0" lIns="0" bIns="0" rIns="0">
            <a:spAutoFit/>
          </a:bodyPr>
          <a:lstStyle/>
          <a:p>
            <a:pPr algn="just">
              <a:lnSpc>
                <a:spcPts val="3722"/>
              </a:lnSpc>
            </a:pPr>
            <a:r>
              <a:rPr lang="en-US" sz="3264" spc="-97">
                <a:solidFill>
                  <a:srgbClr val="FFFFFF"/>
                </a:solidFill>
                <a:latin typeface="Poppins"/>
                <a:ea typeface="Poppins"/>
                <a:cs typeface="Poppins"/>
                <a:sym typeface="Poppins"/>
              </a:rPr>
              <a:t>Check for Duplicates: </a:t>
            </a:r>
            <a:r>
              <a:rPr lang="en-US" b="true" sz="3264" spc="-97">
                <a:solidFill>
                  <a:srgbClr val="FFFFFF"/>
                </a:solidFill>
                <a:latin typeface="Poppins Bold"/>
                <a:ea typeface="Poppins Bold"/>
                <a:cs typeface="Poppins Bold"/>
                <a:sym typeface="Poppins Bold"/>
              </a:rPr>
              <a:t>NO DUPLICATES</a:t>
            </a:r>
          </a:p>
        </p:txBody>
      </p:sp>
      <p:sp>
        <p:nvSpPr>
          <p:cNvPr name="Freeform 14" id="14"/>
          <p:cNvSpPr/>
          <p:nvPr/>
        </p:nvSpPr>
        <p:spPr>
          <a:xfrm flipH="false" flipV="false" rot="0">
            <a:off x="1028700" y="3287493"/>
            <a:ext cx="1953710" cy="717378"/>
          </a:xfrm>
          <a:custGeom>
            <a:avLst/>
            <a:gdLst/>
            <a:ahLst/>
            <a:cxnLst/>
            <a:rect r="r" b="b" t="t" l="l"/>
            <a:pathLst>
              <a:path h="717378" w="1953710">
                <a:moveTo>
                  <a:pt x="0" y="0"/>
                </a:moveTo>
                <a:lnTo>
                  <a:pt x="1953710" y="0"/>
                </a:lnTo>
                <a:lnTo>
                  <a:pt x="1953710" y="717378"/>
                </a:lnTo>
                <a:lnTo>
                  <a:pt x="0" y="717378"/>
                </a:lnTo>
                <a:lnTo>
                  <a:pt x="0" y="0"/>
                </a:lnTo>
                <a:close/>
              </a:path>
            </a:pathLst>
          </a:custGeom>
          <a:blipFill>
            <a:blip r:embed="rId5"/>
            <a:stretch>
              <a:fillRect l="0" t="-2755" r="0" b="-2755"/>
            </a:stretch>
          </a:blipFill>
        </p:spPr>
      </p:sp>
      <p:sp>
        <p:nvSpPr>
          <p:cNvPr name="TextBox 15" id="15"/>
          <p:cNvSpPr txBox="true"/>
          <p:nvPr/>
        </p:nvSpPr>
        <p:spPr>
          <a:xfrm rot="0">
            <a:off x="1028700" y="6064028"/>
            <a:ext cx="7225211" cy="479478"/>
          </a:xfrm>
          <a:prstGeom prst="rect">
            <a:avLst/>
          </a:prstGeom>
        </p:spPr>
        <p:txBody>
          <a:bodyPr anchor="t" rtlCol="false" tIns="0" lIns="0" bIns="0" rIns="0">
            <a:spAutoFit/>
          </a:bodyPr>
          <a:lstStyle/>
          <a:p>
            <a:pPr algn="l">
              <a:lnSpc>
                <a:spcPts val="3586"/>
              </a:lnSpc>
            </a:pPr>
            <a:r>
              <a:rPr lang="en-US" sz="3260" spc="-130">
                <a:solidFill>
                  <a:srgbClr val="FFFFFF"/>
                </a:solidFill>
                <a:latin typeface="Poppins"/>
                <a:ea typeface="Poppins"/>
                <a:cs typeface="Poppins"/>
                <a:sym typeface="Poppins"/>
              </a:rPr>
              <a:t>Tools: </a:t>
            </a:r>
            <a:r>
              <a:rPr lang="en-US" sz="3260" spc="-130" u="sng">
                <a:solidFill>
                  <a:srgbClr val="FFFFFF"/>
                </a:solidFill>
                <a:latin typeface="Poppins"/>
                <a:ea typeface="Poppins"/>
                <a:cs typeface="Poppins"/>
                <a:sym typeface="Poppins"/>
                <a:hlinkClick r:id="rId6" tooltip="https://github.com/debbyrofikomalik/Kimia-Farma-Big-Data-Analytics-Project/tree/main/SQL"/>
              </a:rPr>
              <a:t>BigQuery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123"/>
            <a:ext cx="18288000" cy="10932343"/>
          </a:xfrm>
          <a:custGeom>
            <a:avLst/>
            <a:gdLst/>
            <a:ahLst/>
            <a:cxnLst/>
            <a:rect r="r" b="b" t="t" l="l"/>
            <a:pathLst>
              <a:path h="10932343" w="18288000">
                <a:moveTo>
                  <a:pt x="0" y="0"/>
                </a:moveTo>
                <a:lnTo>
                  <a:pt x="18288000" y="0"/>
                </a:lnTo>
                <a:lnTo>
                  <a:pt x="18288000" y="10932344"/>
                </a:lnTo>
                <a:lnTo>
                  <a:pt x="0" y="10932344"/>
                </a:lnTo>
                <a:lnTo>
                  <a:pt x="0" y="0"/>
                </a:lnTo>
                <a:close/>
              </a:path>
            </a:pathLst>
          </a:custGeom>
          <a:blipFill>
            <a:blip r:embed="rId2"/>
            <a:stretch>
              <a:fillRect l="-2935" t="0" r="-2236" b="-17437"/>
            </a:stretch>
          </a:blipFill>
        </p:spPr>
      </p:sp>
      <p:grpSp>
        <p:nvGrpSpPr>
          <p:cNvPr name="Group 3" id="3"/>
          <p:cNvGrpSpPr/>
          <p:nvPr/>
        </p:nvGrpSpPr>
        <p:grpSpPr>
          <a:xfrm rot="0">
            <a:off x="-362690" y="0"/>
            <a:ext cx="38268962" cy="10464221"/>
            <a:chOff x="0" y="0"/>
            <a:chExt cx="10079068" cy="2756009"/>
          </a:xfrm>
        </p:grpSpPr>
        <p:sp>
          <p:nvSpPr>
            <p:cNvPr name="Freeform 4" id="4"/>
            <p:cNvSpPr/>
            <p:nvPr/>
          </p:nvSpPr>
          <p:spPr>
            <a:xfrm flipH="false" flipV="false" rot="0">
              <a:off x="0" y="0"/>
              <a:ext cx="10079069" cy="2756009"/>
            </a:xfrm>
            <a:custGeom>
              <a:avLst/>
              <a:gdLst/>
              <a:ahLst/>
              <a:cxnLst/>
              <a:rect r="r" b="b" t="t" l="l"/>
              <a:pathLst>
                <a:path h="2756009" w="10079069">
                  <a:moveTo>
                    <a:pt x="0" y="0"/>
                  </a:moveTo>
                  <a:lnTo>
                    <a:pt x="10079069" y="0"/>
                  </a:lnTo>
                  <a:lnTo>
                    <a:pt x="10079069" y="2756009"/>
                  </a:lnTo>
                  <a:lnTo>
                    <a:pt x="0" y="2756009"/>
                  </a:lnTo>
                  <a:close/>
                </a:path>
              </a:pathLst>
            </a:custGeom>
            <a:gradFill rotWithShape="true">
              <a:gsLst>
                <a:gs pos="0">
                  <a:srgbClr val="6F2884">
                    <a:alpha val="50500"/>
                  </a:srgbClr>
                </a:gs>
                <a:gs pos="50000">
                  <a:srgbClr val="6F2884">
                    <a:alpha val="60000"/>
                  </a:srgbClr>
                </a:gs>
                <a:gs pos="100000">
                  <a:srgbClr val="F9E4FF">
                    <a:alpha val="9000"/>
                  </a:srgbClr>
                </a:gs>
              </a:gsLst>
              <a:lin ang="0"/>
            </a:gradFill>
          </p:spPr>
        </p:sp>
        <p:sp>
          <p:nvSpPr>
            <p:cNvPr name="TextBox 5" id="5"/>
            <p:cNvSpPr txBox="true"/>
            <p:nvPr/>
          </p:nvSpPr>
          <p:spPr>
            <a:xfrm>
              <a:off x="0" y="-57150"/>
              <a:ext cx="10079068" cy="281315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8700" y="3287493"/>
            <a:ext cx="1953710" cy="717378"/>
          </a:xfrm>
          <a:custGeom>
            <a:avLst/>
            <a:gdLst/>
            <a:ahLst/>
            <a:cxnLst/>
            <a:rect r="r" b="b" t="t" l="l"/>
            <a:pathLst>
              <a:path h="717378" w="1953710">
                <a:moveTo>
                  <a:pt x="0" y="0"/>
                </a:moveTo>
                <a:lnTo>
                  <a:pt x="1953710" y="0"/>
                </a:lnTo>
                <a:lnTo>
                  <a:pt x="1953710" y="717378"/>
                </a:lnTo>
                <a:lnTo>
                  <a:pt x="0" y="717378"/>
                </a:lnTo>
                <a:lnTo>
                  <a:pt x="0" y="0"/>
                </a:lnTo>
                <a:close/>
              </a:path>
            </a:pathLst>
          </a:custGeom>
          <a:blipFill>
            <a:blip r:embed="rId3"/>
            <a:stretch>
              <a:fillRect l="0" t="-2755" r="0" b="-2755"/>
            </a:stretch>
          </a:blipFill>
        </p:spPr>
      </p:sp>
      <p:grpSp>
        <p:nvGrpSpPr>
          <p:cNvPr name="Group 7" id="7"/>
          <p:cNvGrpSpPr/>
          <p:nvPr/>
        </p:nvGrpSpPr>
        <p:grpSpPr>
          <a:xfrm rot="0">
            <a:off x="9682992" y="2275966"/>
            <a:ext cx="7271661" cy="5444166"/>
            <a:chOff x="0" y="0"/>
            <a:chExt cx="9695548" cy="7258888"/>
          </a:xfrm>
        </p:grpSpPr>
        <p:grpSp>
          <p:nvGrpSpPr>
            <p:cNvPr name="Group 8" id="8"/>
            <p:cNvGrpSpPr/>
            <p:nvPr/>
          </p:nvGrpSpPr>
          <p:grpSpPr>
            <a:xfrm rot="0">
              <a:off x="0" y="0"/>
              <a:ext cx="9695548" cy="7258888"/>
              <a:chOff x="0" y="0"/>
              <a:chExt cx="2043877" cy="1530215"/>
            </a:xfrm>
          </p:grpSpPr>
          <p:sp>
            <p:nvSpPr>
              <p:cNvPr name="Freeform 9" id="9"/>
              <p:cNvSpPr/>
              <p:nvPr/>
            </p:nvSpPr>
            <p:spPr>
              <a:xfrm flipH="false" flipV="false" rot="0">
                <a:off x="0" y="0"/>
                <a:ext cx="2043877" cy="1530215"/>
              </a:xfrm>
              <a:custGeom>
                <a:avLst/>
                <a:gdLst/>
                <a:ahLst/>
                <a:cxnLst/>
                <a:rect r="r" b="b" t="t" l="l"/>
                <a:pathLst>
                  <a:path h="1530215" w="2043877">
                    <a:moveTo>
                      <a:pt x="74527" y="0"/>
                    </a:moveTo>
                    <a:lnTo>
                      <a:pt x="1969350" y="0"/>
                    </a:lnTo>
                    <a:cubicBezTo>
                      <a:pt x="1989116" y="0"/>
                      <a:pt x="2008072" y="7852"/>
                      <a:pt x="2022049" y="21828"/>
                    </a:cubicBezTo>
                    <a:cubicBezTo>
                      <a:pt x="2036025" y="35805"/>
                      <a:pt x="2043877" y="54761"/>
                      <a:pt x="2043877" y="74527"/>
                    </a:cubicBezTo>
                    <a:lnTo>
                      <a:pt x="2043877" y="1455688"/>
                    </a:lnTo>
                    <a:cubicBezTo>
                      <a:pt x="2043877" y="1475454"/>
                      <a:pt x="2036025" y="1494410"/>
                      <a:pt x="2022049" y="1508387"/>
                    </a:cubicBezTo>
                    <a:cubicBezTo>
                      <a:pt x="2008072" y="1522363"/>
                      <a:pt x="1989116" y="1530215"/>
                      <a:pt x="1969350" y="1530215"/>
                    </a:cubicBezTo>
                    <a:lnTo>
                      <a:pt x="74527" y="1530215"/>
                    </a:lnTo>
                    <a:cubicBezTo>
                      <a:pt x="54761" y="1530215"/>
                      <a:pt x="35805" y="1522363"/>
                      <a:pt x="21828" y="1508387"/>
                    </a:cubicBezTo>
                    <a:cubicBezTo>
                      <a:pt x="7852" y="1494410"/>
                      <a:pt x="0" y="1475454"/>
                      <a:pt x="0" y="1455688"/>
                    </a:cubicBezTo>
                    <a:lnTo>
                      <a:pt x="0" y="74527"/>
                    </a:lnTo>
                    <a:cubicBezTo>
                      <a:pt x="0" y="54761"/>
                      <a:pt x="7852" y="35805"/>
                      <a:pt x="21828" y="21828"/>
                    </a:cubicBezTo>
                    <a:cubicBezTo>
                      <a:pt x="35805" y="7852"/>
                      <a:pt x="54761" y="0"/>
                      <a:pt x="74527" y="0"/>
                    </a:cubicBezTo>
                    <a:close/>
                  </a:path>
                </a:pathLst>
              </a:custGeom>
              <a:solidFill>
                <a:srgbClr val="FFFFFF"/>
              </a:solidFill>
              <a:ln w="19050" cap="rnd">
                <a:solidFill>
                  <a:srgbClr val="F9F9F9"/>
                </a:solidFill>
                <a:prstDash val="solid"/>
                <a:round/>
              </a:ln>
            </p:spPr>
          </p:sp>
          <p:sp>
            <p:nvSpPr>
              <p:cNvPr name="TextBox 10" id="10"/>
              <p:cNvSpPr txBox="true"/>
              <p:nvPr/>
            </p:nvSpPr>
            <p:spPr>
              <a:xfrm>
                <a:off x="0" y="-38100"/>
                <a:ext cx="2043877" cy="15683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19750" y="1142371"/>
              <a:ext cx="8856047" cy="4974147"/>
            </a:xfrm>
            <a:custGeom>
              <a:avLst/>
              <a:gdLst/>
              <a:ahLst/>
              <a:cxnLst/>
              <a:rect r="r" b="b" t="t" l="l"/>
              <a:pathLst>
                <a:path h="4974147" w="8856047">
                  <a:moveTo>
                    <a:pt x="0" y="0"/>
                  </a:moveTo>
                  <a:lnTo>
                    <a:pt x="8856048" y="0"/>
                  </a:lnTo>
                  <a:lnTo>
                    <a:pt x="8856048" y="4974146"/>
                  </a:lnTo>
                  <a:lnTo>
                    <a:pt x="0" y="4974146"/>
                  </a:lnTo>
                  <a:lnTo>
                    <a:pt x="0" y="0"/>
                  </a:lnTo>
                  <a:close/>
                </a:path>
              </a:pathLst>
            </a:custGeom>
            <a:blipFill>
              <a:blip r:embed="rId4"/>
              <a:stretch>
                <a:fillRect l="0" t="0" r="0" b="0"/>
              </a:stretch>
            </a:blipFill>
          </p:spPr>
        </p:sp>
      </p:grpSp>
      <p:sp>
        <p:nvSpPr>
          <p:cNvPr name="TextBox 12" id="12"/>
          <p:cNvSpPr txBox="true"/>
          <p:nvPr/>
        </p:nvSpPr>
        <p:spPr>
          <a:xfrm rot="0">
            <a:off x="1028700" y="4377396"/>
            <a:ext cx="8115300" cy="835548"/>
          </a:xfrm>
          <a:prstGeom prst="rect">
            <a:avLst/>
          </a:prstGeom>
        </p:spPr>
        <p:txBody>
          <a:bodyPr anchor="t" rtlCol="false" tIns="0" lIns="0" bIns="0" rIns="0">
            <a:spAutoFit/>
          </a:bodyPr>
          <a:lstStyle/>
          <a:p>
            <a:pPr algn="l">
              <a:lnSpc>
                <a:spcPts val="6225"/>
              </a:lnSpc>
            </a:pPr>
            <a:r>
              <a:rPr lang="en-US" sz="5276" b="true">
                <a:solidFill>
                  <a:srgbClr val="FFFFFF"/>
                </a:solidFill>
                <a:latin typeface="Poppins Bold"/>
                <a:ea typeface="Poppins Bold"/>
                <a:cs typeface="Poppins Bold"/>
                <a:sym typeface="Poppins Bold"/>
              </a:rPr>
              <a:t>Data Sanity Check</a:t>
            </a:r>
          </a:p>
        </p:txBody>
      </p:sp>
      <p:sp>
        <p:nvSpPr>
          <p:cNvPr name="TextBox 13" id="13"/>
          <p:cNvSpPr txBox="true"/>
          <p:nvPr/>
        </p:nvSpPr>
        <p:spPr>
          <a:xfrm rot="0">
            <a:off x="1028700" y="5144045"/>
            <a:ext cx="8115300" cy="500883"/>
          </a:xfrm>
          <a:prstGeom prst="rect">
            <a:avLst/>
          </a:prstGeom>
        </p:spPr>
        <p:txBody>
          <a:bodyPr anchor="t" rtlCol="false" tIns="0" lIns="0" bIns="0" rIns="0">
            <a:spAutoFit/>
          </a:bodyPr>
          <a:lstStyle/>
          <a:p>
            <a:pPr algn="just">
              <a:lnSpc>
                <a:spcPts val="3722"/>
              </a:lnSpc>
            </a:pPr>
            <a:r>
              <a:rPr lang="en-US" sz="3264" spc="-97">
                <a:solidFill>
                  <a:srgbClr val="FFFFFF"/>
                </a:solidFill>
                <a:latin typeface="Poppins"/>
                <a:ea typeface="Poppins"/>
                <a:cs typeface="Poppins"/>
                <a:sym typeface="Poppins"/>
              </a:rPr>
              <a:t>Check for Missing Values: </a:t>
            </a:r>
            <a:r>
              <a:rPr lang="en-US" b="true" sz="3264" spc="-97">
                <a:solidFill>
                  <a:srgbClr val="FFFFFF"/>
                </a:solidFill>
                <a:latin typeface="Poppins Bold"/>
                <a:ea typeface="Poppins Bold"/>
                <a:cs typeface="Poppins Bold"/>
                <a:sym typeface="Poppins Bold"/>
              </a:rPr>
              <a:t>NO NULL</a:t>
            </a:r>
          </a:p>
        </p:txBody>
      </p:sp>
      <p:sp>
        <p:nvSpPr>
          <p:cNvPr name="TextBox 14" id="14"/>
          <p:cNvSpPr txBox="true"/>
          <p:nvPr/>
        </p:nvSpPr>
        <p:spPr>
          <a:xfrm rot="0">
            <a:off x="1028700" y="6064028"/>
            <a:ext cx="7225211" cy="479478"/>
          </a:xfrm>
          <a:prstGeom prst="rect">
            <a:avLst/>
          </a:prstGeom>
        </p:spPr>
        <p:txBody>
          <a:bodyPr anchor="t" rtlCol="false" tIns="0" lIns="0" bIns="0" rIns="0">
            <a:spAutoFit/>
          </a:bodyPr>
          <a:lstStyle/>
          <a:p>
            <a:pPr algn="l">
              <a:lnSpc>
                <a:spcPts val="3586"/>
              </a:lnSpc>
            </a:pPr>
            <a:r>
              <a:rPr lang="en-US" sz="3260" spc="-130">
                <a:solidFill>
                  <a:srgbClr val="FFFFFF"/>
                </a:solidFill>
                <a:latin typeface="Poppins"/>
                <a:ea typeface="Poppins"/>
                <a:cs typeface="Poppins"/>
                <a:sym typeface="Poppins"/>
              </a:rPr>
              <a:t>Tools: </a:t>
            </a:r>
            <a:r>
              <a:rPr lang="en-US" sz="3260" spc="-130" u="sng">
                <a:solidFill>
                  <a:srgbClr val="FFFFFF"/>
                </a:solidFill>
                <a:latin typeface="Poppins"/>
                <a:ea typeface="Poppins"/>
                <a:cs typeface="Poppins"/>
                <a:sym typeface="Poppins"/>
                <a:hlinkClick r:id="rId5" tooltip="https://github.com/debbyrofikomalik/Kimia-Farma-Big-Data-Analytics-Project/tree/main/SQL"/>
              </a:rPr>
              <a:t>BigQuery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DAG6ClzKWbE</dc:identifier>
  <dcterms:modified xsi:type="dcterms:W3CDTF">2011-08-01T06:04:30Z</dcterms:modified>
  <cp:revision>1</cp:revision>
  <dc:title>Final Task_Kimia Farma_Big Data Analytics_Debby Rofiko Malik</dc:title>
</cp:coreProperties>
</file>